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Poppins"/>
      <p:regular r:id="rId26"/>
      <p:bold r:id="rId27"/>
      <p:italic r:id="rId28"/>
      <p:boldItalic r:id="rId29"/>
    </p:embeddedFont>
    <p:embeddedFont>
      <p:font typeface="Poppins Light"/>
      <p:regular r:id="rId30"/>
      <p:bold r:id="rId31"/>
      <p:italic r:id="rId32"/>
      <p:boldItalic r:id="rId33"/>
    </p:embeddedFont>
    <p:embeddedFont>
      <p:font typeface="Poppins Medium"/>
      <p:regular r:id="rId34"/>
      <p:bold r:id="rId35"/>
      <p:italic r:id="rId36"/>
      <p:boldItalic r:id="rId37"/>
    </p:embeddedFont>
    <p:embeddedFont>
      <p:font typeface="Poppins SemiBold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italic.fntdata"/><Relationship Id="rId20" Type="http://schemas.openxmlformats.org/officeDocument/2006/relationships/slide" Target="slides/slide14.xml"/><Relationship Id="rId41" Type="http://schemas.openxmlformats.org/officeDocument/2006/relationships/font" Target="fonts/PoppinsSemiBold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oppins-regular.fntdata"/><Relationship Id="rId25" Type="http://schemas.openxmlformats.org/officeDocument/2006/relationships/slide" Target="slides/slide19.xml"/><Relationship Id="rId28" Type="http://schemas.openxmlformats.org/officeDocument/2006/relationships/font" Target="fonts/Poppins-italic.fntdata"/><Relationship Id="rId27" Type="http://schemas.openxmlformats.org/officeDocument/2006/relationships/font" Target="fonts/Poppi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oppi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Light-bold.fntdata"/><Relationship Id="rId30" Type="http://schemas.openxmlformats.org/officeDocument/2006/relationships/font" Target="fonts/PoppinsLight-regular.fntdata"/><Relationship Id="rId11" Type="http://schemas.openxmlformats.org/officeDocument/2006/relationships/slide" Target="slides/slide5.xml"/><Relationship Id="rId33" Type="http://schemas.openxmlformats.org/officeDocument/2006/relationships/font" Target="fonts/Poppins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PoppinsLight-italic.fntdata"/><Relationship Id="rId13" Type="http://schemas.openxmlformats.org/officeDocument/2006/relationships/slide" Target="slides/slide7.xml"/><Relationship Id="rId35" Type="http://schemas.openxmlformats.org/officeDocument/2006/relationships/font" Target="fonts/PoppinsMedium-bold.fntdata"/><Relationship Id="rId12" Type="http://schemas.openxmlformats.org/officeDocument/2006/relationships/slide" Target="slides/slide6.xml"/><Relationship Id="rId34" Type="http://schemas.openxmlformats.org/officeDocument/2006/relationships/font" Target="fonts/PoppinsMedium-regular.fntdata"/><Relationship Id="rId15" Type="http://schemas.openxmlformats.org/officeDocument/2006/relationships/slide" Target="slides/slide9.xml"/><Relationship Id="rId37" Type="http://schemas.openxmlformats.org/officeDocument/2006/relationships/font" Target="fonts/PoppinsMedium-boldItalic.fntdata"/><Relationship Id="rId14" Type="http://schemas.openxmlformats.org/officeDocument/2006/relationships/slide" Target="slides/slide8.xml"/><Relationship Id="rId36" Type="http://schemas.openxmlformats.org/officeDocument/2006/relationships/font" Target="fonts/PoppinsMedium-italic.fntdata"/><Relationship Id="rId17" Type="http://schemas.openxmlformats.org/officeDocument/2006/relationships/slide" Target="slides/slide11.xml"/><Relationship Id="rId39" Type="http://schemas.openxmlformats.org/officeDocument/2006/relationships/font" Target="fonts/PoppinsSemiBold-bold.fntdata"/><Relationship Id="rId16" Type="http://schemas.openxmlformats.org/officeDocument/2006/relationships/slide" Target="slides/slide10.xml"/><Relationship Id="rId38" Type="http://schemas.openxmlformats.org/officeDocument/2006/relationships/font" Target="fonts/PoppinsSemiBold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7dada9ef7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127dada9ef7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1ba30b2028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11ba30b2028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bac5d45af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11bac5d45af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1ba30b2028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11ba30b2028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1bac5d45af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11bac5d45af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28cdd29c85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128cdd29c85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8cdd29c85_1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128cdd29c85_1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28cdd29c85_1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128cdd29c85_1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28cdd29c85_1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128cdd29c85_1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28cdd29c85_1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128cdd29c85_1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27dada9ef7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g127dada9ef7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7dada9ef7_1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127dada9ef7_1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27dada9ef7_1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127dada9ef7_1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7dada9ef7_1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127dada9ef7_1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800d79b7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12800d79b7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800d79b7b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12800d79b7b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800d79b7b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12800d79b7b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ba30b2028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11ba30b2028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1ba30b2028_0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11ba30b2028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title">
  <p:cSld name="PPTMON titl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" sz="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" name="Google Shape;54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>
            <a:off x="862318" y="1461905"/>
            <a:ext cx="2235314" cy="3072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514600" y="1461905"/>
            <a:ext cx="1565915" cy="30720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custom" showMasterSp="0">
  <p:cSld name="PPTMON custom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5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PTMON slide">
  <p:cSld name="1_PPTMON slid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6"/>
          <p:cNvSpPr/>
          <p:nvPr>
            <p:ph idx="2" type="pic"/>
          </p:nvPr>
        </p:nvSpPr>
        <p:spPr>
          <a:xfrm>
            <a:off x="4860795" y="921328"/>
            <a:ext cx="3312590" cy="3312590"/>
          </a:xfrm>
          <a:prstGeom prst="roundRect">
            <a:avLst>
              <a:gd fmla="val 7583" name="adj"/>
            </a:avLst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PPTMON slide">
  <p:cSld name="8_PPTMON slid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7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7"/>
          <p:cNvSpPr/>
          <p:nvPr>
            <p:ph idx="2" type="pic"/>
          </p:nvPr>
        </p:nvSpPr>
        <p:spPr>
          <a:xfrm>
            <a:off x="4335132" y="1228725"/>
            <a:ext cx="2018146" cy="20193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540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7" name="Google Shape;67;p17"/>
          <p:cNvSpPr/>
          <p:nvPr>
            <p:ph idx="3" type="pic"/>
          </p:nvPr>
        </p:nvSpPr>
        <p:spPr>
          <a:xfrm>
            <a:off x="6650762" y="1228725"/>
            <a:ext cx="2018146" cy="20193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540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PPTMON slide">
  <p:cSld name="3_PPTMON slid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8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8"/>
          <p:cNvSpPr/>
          <p:nvPr>
            <p:ph idx="2" type="pic"/>
          </p:nvPr>
        </p:nvSpPr>
        <p:spPr>
          <a:xfrm>
            <a:off x="4572000" y="1218337"/>
            <a:ext cx="1756820" cy="3226148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756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72" name="Google Shape;72;p18"/>
          <p:cNvSpPr/>
          <p:nvPr>
            <p:ph idx="3" type="pic"/>
          </p:nvPr>
        </p:nvSpPr>
        <p:spPr>
          <a:xfrm>
            <a:off x="6484992" y="685800"/>
            <a:ext cx="1756820" cy="3226148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756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PPTMON slide">
  <p:cSld name="2_PPTMON slide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9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9"/>
          <p:cNvSpPr/>
          <p:nvPr>
            <p:ph idx="2" type="pic"/>
          </p:nvPr>
        </p:nvSpPr>
        <p:spPr>
          <a:xfrm>
            <a:off x="7002197" y="1509713"/>
            <a:ext cx="1352871" cy="1352871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77" name="Google Shape;77;p19"/>
          <p:cNvSpPr/>
          <p:nvPr>
            <p:ph idx="3" type="pic"/>
          </p:nvPr>
        </p:nvSpPr>
        <p:spPr>
          <a:xfrm>
            <a:off x="4931109" y="1509713"/>
            <a:ext cx="1352871" cy="1352871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78" name="Google Shape;78;p19"/>
          <p:cNvSpPr/>
          <p:nvPr>
            <p:ph idx="4" type="pic"/>
          </p:nvPr>
        </p:nvSpPr>
        <p:spPr>
          <a:xfrm>
            <a:off x="2860020" y="1509713"/>
            <a:ext cx="1352871" cy="1352871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79" name="Google Shape;79;p19"/>
          <p:cNvSpPr/>
          <p:nvPr>
            <p:ph idx="5" type="pic"/>
          </p:nvPr>
        </p:nvSpPr>
        <p:spPr>
          <a:xfrm>
            <a:off x="788931" y="1509713"/>
            <a:ext cx="1352871" cy="1352871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PPTMON slide">
  <p:cSld name="7_PPTMON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0"/>
          <p:cNvSpPr/>
          <p:nvPr>
            <p:ph idx="2" type="pic"/>
          </p:nvPr>
        </p:nvSpPr>
        <p:spPr>
          <a:xfrm>
            <a:off x="3621224" y="610869"/>
            <a:ext cx="1779977" cy="178099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540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4" name="Google Shape;84;p20"/>
          <p:cNvSpPr/>
          <p:nvPr>
            <p:ph idx="3" type="pic"/>
          </p:nvPr>
        </p:nvSpPr>
        <p:spPr>
          <a:xfrm>
            <a:off x="3621224" y="2773673"/>
            <a:ext cx="1779977" cy="178099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540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PPTMON slide">
  <p:cSld name="4_PPTMON slid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1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1"/>
          <p:cNvSpPr/>
          <p:nvPr>
            <p:ph idx="2" type="pic"/>
          </p:nvPr>
        </p:nvSpPr>
        <p:spPr>
          <a:xfrm>
            <a:off x="5988844" y="611981"/>
            <a:ext cx="1840707" cy="4027717"/>
          </a:xfrm>
          <a:prstGeom prst="roundRect">
            <a:avLst>
              <a:gd fmla="val 13456" name="adj"/>
            </a:avLst>
          </a:prstGeom>
          <a:solidFill>
            <a:srgbClr val="F2F2F2"/>
          </a:solidFill>
          <a:ln>
            <a:noFill/>
          </a:ln>
        </p:spPr>
        <p:txBody>
          <a:bodyPr anchorCtr="1" anchor="ctr" bIns="27000" lIns="54000" spcFirstLastPara="1" rIns="54000" wrap="square" tIns="89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PPTMON slide">
  <p:cSld name="5_PPTMON slide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2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2"/>
          <p:cNvSpPr/>
          <p:nvPr>
            <p:ph idx="2" type="pic"/>
          </p:nvPr>
        </p:nvSpPr>
        <p:spPr>
          <a:xfrm>
            <a:off x="5384601" y="650081"/>
            <a:ext cx="2834284" cy="3771900"/>
          </a:xfrm>
          <a:prstGeom prst="roundRect">
            <a:avLst>
              <a:gd fmla="val 1926" name="adj"/>
            </a:avLst>
          </a:prstGeom>
          <a:solidFill>
            <a:srgbClr val="F2F2F2"/>
          </a:solidFill>
          <a:ln>
            <a:noFill/>
          </a:ln>
        </p:spPr>
        <p:txBody>
          <a:bodyPr anchorCtr="1" anchor="ctr" bIns="27000" lIns="54000" spcFirstLastPara="1" rIns="54000" wrap="square" tIns="89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PPTMON slide">
  <p:cSld name="6_PPTMON slide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3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3"/>
          <p:cNvSpPr/>
          <p:nvPr>
            <p:ph idx="2" type="pic"/>
          </p:nvPr>
        </p:nvSpPr>
        <p:spPr>
          <a:xfrm>
            <a:off x="3444698" y="506016"/>
            <a:ext cx="5059936" cy="3448050"/>
          </a:xfrm>
          <a:prstGeom prst="roundRect">
            <a:avLst>
              <a:gd fmla="val 1000" name="adj"/>
            </a:avLst>
          </a:prstGeom>
          <a:solidFill>
            <a:srgbClr val="F2F2F2"/>
          </a:solidFill>
          <a:ln>
            <a:noFill/>
          </a:ln>
        </p:spPr>
        <p:txBody>
          <a:bodyPr anchorCtr="1" anchor="ctr" bIns="27000" lIns="54000" spcFirstLastPara="1" rIns="54000" wrap="square" tIns="8910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slide">
  <p:cSld name="PPTMON slide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518422" y="5297943"/>
            <a:ext cx="129934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4">
            <a:hlinkClick r:id="rId4"/>
          </p:cNvPr>
          <p:cNvSpPr txBox="1"/>
          <p:nvPr/>
        </p:nvSpPr>
        <p:spPr>
          <a:xfrm>
            <a:off x="3326232" y="5297943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26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Relationship Id="rId5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num_NOViLkriF5AWlgACjmKgiB8bzbj0/view" TargetMode="External"/><Relationship Id="rId4" Type="http://schemas.openxmlformats.org/officeDocument/2006/relationships/image" Target="../media/image18.png"/><Relationship Id="rId5" Type="http://schemas.openxmlformats.org/officeDocument/2006/relationships/image" Target="../media/image14.png"/><Relationship Id="rId6" Type="http://schemas.openxmlformats.org/officeDocument/2006/relationships/hyperlink" Target="http://drive.google.com/file/d/1Gcm5m0Frt96XzlRj1kRzPoC7dSrHCt_x/view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/>
          <p:nvPr/>
        </p:nvSpPr>
        <p:spPr>
          <a:xfrm>
            <a:off x="2352394" y="665710"/>
            <a:ext cx="4437133" cy="3200400"/>
          </a:xfrm>
          <a:custGeom>
            <a:rect b="b" l="l" r="r" t="t"/>
            <a:pathLst>
              <a:path extrusionOk="0" h="4267200" w="5916178">
                <a:moveTo>
                  <a:pt x="326524" y="1386"/>
                </a:moveTo>
                <a:cubicBezTo>
                  <a:pt x="147696" y="1386"/>
                  <a:pt x="1386" y="147696"/>
                  <a:pt x="1386" y="326524"/>
                </a:cubicBezTo>
                <a:lnTo>
                  <a:pt x="1386" y="3698409"/>
                </a:lnTo>
                <a:cubicBezTo>
                  <a:pt x="1386" y="3877237"/>
                  <a:pt x="147696" y="4023547"/>
                  <a:pt x="326524" y="4023547"/>
                </a:cubicBezTo>
                <a:lnTo>
                  <a:pt x="2802088" y="4025184"/>
                </a:lnTo>
                <a:cubicBezTo>
                  <a:pt x="2802088" y="4025184"/>
                  <a:pt x="2743891" y="4196501"/>
                  <a:pt x="2720814" y="4242110"/>
                </a:cubicBezTo>
                <a:cubicBezTo>
                  <a:pt x="2713345" y="4256922"/>
                  <a:pt x="2728115" y="4272992"/>
                  <a:pt x="2744059" y="4267537"/>
                </a:cubicBezTo>
                <a:cubicBezTo>
                  <a:pt x="2920076" y="4207788"/>
                  <a:pt x="3037644" y="4111535"/>
                  <a:pt x="3116862" y="4025142"/>
                </a:cubicBezTo>
                <a:lnTo>
                  <a:pt x="5592426" y="4023505"/>
                </a:lnTo>
                <a:cubicBezTo>
                  <a:pt x="5771254" y="4023505"/>
                  <a:pt x="5917564" y="3877195"/>
                  <a:pt x="5917564" y="3698367"/>
                </a:cubicBezTo>
                <a:lnTo>
                  <a:pt x="5917564" y="326524"/>
                </a:lnTo>
                <a:cubicBezTo>
                  <a:pt x="5917564" y="147696"/>
                  <a:pt x="5771254" y="1386"/>
                  <a:pt x="5592426" y="1386"/>
                </a:cubicBezTo>
                <a:lnTo>
                  <a:pt x="326524" y="1386"/>
                </a:lnTo>
                <a:close/>
              </a:path>
            </a:pathLst>
          </a:custGeom>
          <a:solidFill>
            <a:srgbClr val="3B5CF6"/>
          </a:solidFill>
          <a:ln>
            <a:noFill/>
          </a:ln>
        </p:spPr>
        <p:txBody>
          <a:bodyPr anchorCtr="0" anchor="ctr" bIns="378000" lIns="135000" spcFirstLastPara="1" rIns="135000" wrap="square" tIns="54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Covid Protection Checker</a:t>
            </a:r>
            <a:endParaRPr sz="36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5" name="Google Shape;105;p25"/>
          <p:cNvSpPr/>
          <p:nvPr/>
        </p:nvSpPr>
        <p:spPr>
          <a:xfrm>
            <a:off x="1219200" y="4097225"/>
            <a:ext cx="2287500" cy="6858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Cristian Davide Conte</a:t>
            </a:r>
            <a:endParaRPr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0001034932</a:t>
            </a:r>
            <a:endParaRPr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06" name="Google Shape;106;p25"/>
          <p:cNvSpPr/>
          <p:nvPr/>
        </p:nvSpPr>
        <p:spPr>
          <a:xfrm>
            <a:off x="5637300" y="4097225"/>
            <a:ext cx="2287500" cy="6858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Simone Morelli</a:t>
            </a:r>
            <a:endParaRPr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0001034742</a:t>
            </a:r>
            <a:endParaRPr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07" name="Google Shape;10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437475">
            <a:off x="6479544" y="429480"/>
            <a:ext cx="603004" cy="602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/>
          <p:nvPr/>
        </p:nvSpPr>
        <p:spPr>
          <a:xfrm>
            <a:off x="1932943" y="258038"/>
            <a:ext cx="5276850" cy="817679"/>
          </a:xfrm>
          <a:custGeom>
            <a:rect b="b" l="l" r="r" t="t"/>
            <a:pathLst>
              <a:path extrusionOk="0" h="1090238" w="7035800">
                <a:moveTo>
                  <a:pt x="254545" y="843"/>
                </a:moveTo>
                <a:cubicBezTo>
                  <a:pt x="115007" y="843"/>
                  <a:pt x="843" y="115007"/>
                  <a:pt x="843" y="254545"/>
                </a:cubicBezTo>
                <a:lnTo>
                  <a:pt x="843" y="646179"/>
                </a:lnTo>
                <a:cubicBezTo>
                  <a:pt x="843" y="785716"/>
                  <a:pt x="115007" y="899880"/>
                  <a:pt x="254545" y="899880"/>
                </a:cubicBezTo>
                <a:lnTo>
                  <a:pt x="3397573" y="901157"/>
                </a:lnTo>
                <a:cubicBezTo>
                  <a:pt x="3397573" y="901157"/>
                  <a:pt x="3350035" y="1034834"/>
                  <a:pt x="3332061" y="1070422"/>
                </a:cubicBezTo>
                <a:cubicBezTo>
                  <a:pt x="3326233" y="1081980"/>
                  <a:pt x="3337757" y="1094519"/>
                  <a:pt x="3350199" y="1090263"/>
                </a:cubicBezTo>
                <a:cubicBezTo>
                  <a:pt x="3487542" y="1043641"/>
                  <a:pt x="3579279" y="968536"/>
                  <a:pt x="3641092" y="901125"/>
                </a:cubicBezTo>
                <a:lnTo>
                  <a:pt x="6784121" y="899848"/>
                </a:lnTo>
                <a:cubicBezTo>
                  <a:pt x="6923658" y="899848"/>
                  <a:pt x="7037822" y="785684"/>
                  <a:pt x="7037822" y="646146"/>
                </a:cubicBezTo>
                <a:lnTo>
                  <a:pt x="7037822" y="254545"/>
                </a:lnTo>
                <a:cubicBezTo>
                  <a:pt x="7037822" y="115007"/>
                  <a:pt x="6923658" y="843"/>
                  <a:pt x="6784121" y="843"/>
                </a:cubicBezTo>
                <a:lnTo>
                  <a:pt x="254545" y="843"/>
                </a:lnTo>
                <a:close/>
              </a:path>
            </a:pathLst>
          </a:custGeom>
          <a:solidFill>
            <a:srgbClr val="3B5CF6"/>
          </a:solidFill>
          <a:ln>
            <a:noFill/>
          </a:ln>
        </p:spPr>
        <p:txBody>
          <a:bodyPr anchorCtr="0" anchor="ctr" bIns="189000" lIns="189000" spcFirstLastPara="1" rIns="189000" wrap="square" tIns="54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Sfide Affrontate</a:t>
            </a:r>
            <a:endParaRPr sz="18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238" name="Google Shape;238;p34"/>
          <p:cNvGrpSpPr/>
          <p:nvPr/>
        </p:nvGrpSpPr>
        <p:grpSpPr>
          <a:xfrm>
            <a:off x="1443775" y="1343675"/>
            <a:ext cx="6255175" cy="3431700"/>
            <a:chOff x="1468150" y="1549800"/>
            <a:chExt cx="6255175" cy="3431700"/>
          </a:xfrm>
        </p:grpSpPr>
        <p:sp>
          <p:nvSpPr>
            <p:cNvPr id="239" name="Google Shape;239;p34"/>
            <p:cNvSpPr/>
            <p:nvPr/>
          </p:nvSpPr>
          <p:spPr>
            <a:xfrm>
              <a:off x="1468150" y="1549800"/>
              <a:ext cx="2394600" cy="3431700"/>
            </a:xfrm>
            <a:prstGeom prst="roundRect">
              <a:avLst>
                <a:gd fmla="val 1020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sx="102000" rotWithShape="0" algn="ctr" sy="102000">
                <a:schemeClr val="dk1">
                  <a:alpha val="6669"/>
                </a:scheme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240" name="Google Shape;240;p34"/>
            <p:cNvSpPr txBox="1"/>
            <p:nvPr/>
          </p:nvSpPr>
          <p:spPr>
            <a:xfrm>
              <a:off x="1670050" y="2482651"/>
              <a:ext cx="1990800" cy="227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-222250" lvl="0" marL="21590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Noto Sans Symbols"/>
                <a:buChar char="▪"/>
              </a:pP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Ogni 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smartphone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moderno in commercio dispone di un 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sistema di camere</a:t>
              </a:r>
              <a:endParaRPr b="1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-222250" lvl="0" marL="21590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Poppins Light"/>
                <a:buChar char="▪"/>
              </a:pP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L’orientamento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di ciascuna camera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 non è standard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e varia da dispositivo a dispositivo</a:t>
              </a:r>
              <a:endParaRPr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indent="-222250" lvl="0" marL="21590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Poppins Light"/>
                <a:buChar char="▪"/>
              </a:pP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Algoritmo custom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basato sulle informazioni fornite da 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CameraX</a:t>
              </a:r>
              <a:endParaRPr b="1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41" name="Google Shape;241;p34"/>
            <p:cNvSpPr/>
            <p:nvPr/>
          </p:nvSpPr>
          <p:spPr>
            <a:xfrm>
              <a:off x="5328725" y="1549800"/>
              <a:ext cx="2394600" cy="3431700"/>
            </a:xfrm>
            <a:prstGeom prst="roundRect">
              <a:avLst>
                <a:gd fmla="val 1020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sx="102000" rotWithShape="0" algn="ctr" sy="102000">
                <a:schemeClr val="dk1">
                  <a:alpha val="6669"/>
                </a:scheme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242" name="Google Shape;242;p34"/>
            <p:cNvSpPr txBox="1"/>
            <p:nvPr/>
          </p:nvSpPr>
          <p:spPr>
            <a:xfrm>
              <a:off x="5530625" y="2482651"/>
              <a:ext cx="1990800" cy="227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-222250" lvl="0" marL="21590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Noto Sans Symbols"/>
                <a:buChar char="▪"/>
              </a:pP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Atto a 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risolvere l’overfitting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della rete EfficientDet - Lite 4</a:t>
              </a:r>
              <a:endParaRPr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indent="-222250" lvl="0" marL="21590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Noto Sans Symbols"/>
                <a:buChar char="▪"/>
              </a:pP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Tool custom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in python3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basato su 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ereditarietà 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 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pattern adapter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endParaRPr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indent="-222250" lvl="0" marL="21590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Poppins Light"/>
                <a:buChar char="▪"/>
              </a:pP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Sfrutta operazioni di 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convoluzione 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sulle immagini originali e accelera i calcoli con la 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GPU </a:t>
              </a:r>
              <a:r>
                <a:rPr lang="ko" sz="11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tramite l’utilizzo della libreria </a:t>
              </a:r>
              <a:r>
                <a:rPr b="1" lang="ko" sz="11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CuPy</a:t>
              </a:r>
              <a:endParaRPr b="1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1624750" y="1878075"/>
              <a:ext cx="2081400" cy="4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>
                  <a:solidFill>
                    <a:schemeClr val="dk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Rotazione della fotocamera</a:t>
              </a:r>
              <a:endPara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5485325" y="1878075"/>
              <a:ext cx="2081400" cy="4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>
                  <a:solidFill>
                    <a:schemeClr val="dk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Data augmentation</a:t>
              </a:r>
              <a:endPara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/>
          <p:nvPr/>
        </p:nvSpPr>
        <p:spPr>
          <a:xfrm>
            <a:off x="205300" y="595975"/>
            <a:ext cx="3492767" cy="923400"/>
          </a:xfrm>
          <a:custGeom>
            <a:rect b="b" l="l" r="r" t="t"/>
            <a:pathLst>
              <a:path extrusionOk="0" h="1273655" w="4817610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89000" lIns="189000" spcFirstLastPara="1" rIns="1890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Risultati</a:t>
            </a:r>
            <a:endParaRPr sz="21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50" name="Google Shape;250;p35"/>
          <p:cNvSpPr txBox="1"/>
          <p:nvPr/>
        </p:nvSpPr>
        <p:spPr>
          <a:xfrm>
            <a:off x="441398" y="1786577"/>
            <a:ext cx="2948700" cy="16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Risultati coerenti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con ciò che ci aspettavamo</a:t>
            </a:r>
            <a: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Introducendo variabili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non presenti in fase</a:t>
            </a:r>
            <a: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di training (indumenti particolari, oggetti nel frame, monili indossati, ecc…), abbiamo notato delle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variazioni più o meno significative.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51" name="Google Shape;251;p35"/>
          <p:cNvGrpSpPr/>
          <p:nvPr/>
        </p:nvGrpSpPr>
        <p:grpSpPr>
          <a:xfrm>
            <a:off x="3992427" y="595975"/>
            <a:ext cx="2146538" cy="4144651"/>
            <a:chOff x="3992427" y="595975"/>
            <a:chExt cx="2146538" cy="4144651"/>
          </a:xfrm>
        </p:grpSpPr>
        <p:pic>
          <p:nvPicPr>
            <p:cNvPr id="252" name="Google Shape;252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808988" y="4227225"/>
              <a:ext cx="513401" cy="5134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3" name="Google Shape;253;p35"/>
            <p:cNvGrpSpPr/>
            <p:nvPr/>
          </p:nvGrpSpPr>
          <p:grpSpPr>
            <a:xfrm>
              <a:off x="3992427" y="595975"/>
              <a:ext cx="2146538" cy="3381975"/>
              <a:chOff x="3992427" y="595975"/>
              <a:chExt cx="2146538" cy="3381975"/>
            </a:xfrm>
          </p:grpSpPr>
          <p:pic>
            <p:nvPicPr>
              <p:cNvPr id="254" name="Google Shape;254;p35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9"/>
              <a:stretch/>
            </p:blipFill>
            <p:spPr>
              <a:xfrm>
                <a:off x="3992427" y="595975"/>
                <a:ext cx="1334700" cy="2890200"/>
              </a:xfrm>
              <a:prstGeom prst="roundRect">
                <a:avLst>
                  <a:gd fmla="val 19246" name="adj"/>
                </a:avLst>
              </a:prstGeom>
              <a:noFill/>
              <a:ln>
                <a:noFill/>
              </a:ln>
            </p:spPr>
          </p:pic>
          <p:pic>
            <p:nvPicPr>
              <p:cNvPr id="255" name="Google Shape;255;p35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9"/>
              <a:stretch/>
            </p:blipFill>
            <p:spPr>
              <a:xfrm>
                <a:off x="4804265" y="1087750"/>
                <a:ext cx="1334700" cy="2890200"/>
              </a:xfrm>
              <a:prstGeom prst="roundRect">
                <a:avLst>
                  <a:gd fmla="val 19246" name="adj"/>
                </a:avLst>
              </a:prstGeom>
              <a:noFill/>
              <a:ln>
                <a:noFill/>
              </a:ln>
            </p:spPr>
          </p:pic>
        </p:grpSp>
      </p:grpSp>
      <p:grpSp>
        <p:nvGrpSpPr>
          <p:cNvPr id="256" name="Google Shape;256;p35"/>
          <p:cNvGrpSpPr/>
          <p:nvPr/>
        </p:nvGrpSpPr>
        <p:grpSpPr>
          <a:xfrm>
            <a:off x="6689002" y="595975"/>
            <a:ext cx="2153825" cy="4144638"/>
            <a:chOff x="6689002" y="595975"/>
            <a:chExt cx="2153825" cy="4144638"/>
          </a:xfrm>
        </p:grpSpPr>
        <p:grpSp>
          <p:nvGrpSpPr>
            <p:cNvPr id="257" name="Google Shape;257;p35"/>
            <p:cNvGrpSpPr/>
            <p:nvPr/>
          </p:nvGrpSpPr>
          <p:grpSpPr>
            <a:xfrm>
              <a:off x="6689002" y="595975"/>
              <a:ext cx="2153825" cy="3381975"/>
              <a:chOff x="6689002" y="595975"/>
              <a:chExt cx="2153825" cy="3381975"/>
            </a:xfrm>
          </p:grpSpPr>
          <p:grpSp>
            <p:nvGrpSpPr>
              <p:cNvPr id="258" name="Google Shape;258;p35"/>
              <p:cNvGrpSpPr/>
              <p:nvPr/>
            </p:nvGrpSpPr>
            <p:grpSpPr>
              <a:xfrm>
                <a:off x="6689002" y="595975"/>
                <a:ext cx="1334700" cy="2890200"/>
                <a:chOff x="6689002" y="595975"/>
                <a:chExt cx="1334700" cy="2890200"/>
              </a:xfrm>
            </p:grpSpPr>
            <p:pic>
              <p:nvPicPr>
                <p:cNvPr id="259" name="Google Shape;259;p35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39" l="0" r="0" t="39"/>
                <a:stretch/>
              </p:blipFill>
              <p:spPr>
                <a:xfrm>
                  <a:off x="6689002" y="595975"/>
                  <a:ext cx="1334700" cy="2890200"/>
                </a:xfrm>
                <a:prstGeom prst="roundRect">
                  <a:avLst>
                    <a:gd fmla="val 19246" name="adj"/>
                  </a:avLst>
                </a:prstGeom>
                <a:noFill/>
                <a:ln>
                  <a:noFill/>
                </a:ln>
              </p:spPr>
            </p:pic>
            <p:sp>
              <p:nvSpPr>
                <p:cNvPr id="260" name="Google Shape;260;p35"/>
                <p:cNvSpPr txBox="1"/>
                <p:nvPr/>
              </p:nvSpPr>
              <p:spPr>
                <a:xfrm>
                  <a:off x="6768150" y="2979800"/>
                  <a:ext cx="247200" cy="400200"/>
                </a:xfrm>
                <a:prstGeom prst="rect">
                  <a:avLst/>
                </a:prstGeom>
                <a:solidFill>
                  <a:srgbClr val="131313"/>
                </a:solidFill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1" name="Google Shape;261;p35"/>
              <p:cNvGrpSpPr/>
              <p:nvPr/>
            </p:nvGrpSpPr>
            <p:grpSpPr>
              <a:xfrm>
                <a:off x="7508127" y="1087750"/>
                <a:ext cx="1334700" cy="2890200"/>
                <a:chOff x="7508127" y="1087750"/>
                <a:chExt cx="1334700" cy="2890200"/>
              </a:xfrm>
            </p:grpSpPr>
            <p:pic>
              <p:nvPicPr>
                <p:cNvPr id="262" name="Google Shape;262;p35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39" l="0" r="0" t="39"/>
                <a:stretch/>
              </p:blipFill>
              <p:spPr>
                <a:xfrm>
                  <a:off x="7508127" y="1087750"/>
                  <a:ext cx="1334700" cy="2890200"/>
                </a:xfrm>
                <a:prstGeom prst="roundRect">
                  <a:avLst>
                    <a:gd fmla="val 19246" name="adj"/>
                  </a:avLst>
                </a:prstGeom>
                <a:noFill/>
                <a:ln>
                  <a:noFill/>
                </a:ln>
              </p:spPr>
            </p:pic>
            <p:sp>
              <p:nvSpPr>
                <p:cNvPr id="263" name="Google Shape;263;p35"/>
                <p:cNvSpPr txBox="1"/>
                <p:nvPr/>
              </p:nvSpPr>
              <p:spPr>
                <a:xfrm>
                  <a:off x="7547900" y="3486175"/>
                  <a:ext cx="247200" cy="307800"/>
                </a:xfrm>
                <a:prstGeom prst="rect">
                  <a:avLst/>
                </a:prstGeom>
                <a:solidFill>
                  <a:srgbClr val="080808"/>
                </a:solidFill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800"/>
                </a:p>
              </p:txBody>
            </p:sp>
          </p:grpSp>
        </p:grpSp>
        <p:sp>
          <p:nvSpPr>
            <p:cNvPr id="264" name="Google Shape;264;p35"/>
            <p:cNvSpPr/>
            <p:nvPr/>
          </p:nvSpPr>
          <p:spPr>
            <a:xfrm>
              <a:off x="7509235" y="4227237"/>
              <a:ext cx="513375" cy="513375"/>
            </a:xfrm>
            <a:custGeom>
              <a:rect b="b" l="l" r="r" t="t"/>
              <a:pathLst>
                <a:path extrusionOk="0" h="380278" w="380278">
                  <a:moveTo>
                    <a:pt x="117911" y="154021"/>
                  </a:moveTo>
                  <a:cubicBezTo>
                    <a:pt x="107937" y="154021"/>
                    <a:pt x="98908" y="158064"/>
                    <a:pt x="92371" y="164600"/>
                  </a:cubicBezTo>
                  <a:lnTo>
                    <a:pt x="81792" y="190140"/>
                  </a:lnTo>
                  <a:lnTo>
                    <a:pt x="81792" y="190139"/>
                  </a:lnTo>
                  <a:lnTo>
                    <a:pt x="81792" y="190140"/>
                  </a:lnTo>
                  <a:lnTo>
                    <a:pt x="81792" y="190140"/>
                  </a:lnTo>
                  <a:lnTo>
                    <a:pt x="92371" y="215679"/>
                  </a:lnTo>
                  <a:cubicBezTo>
                    <a:pt x="98908" y="222215"/>
                    <a:pt x="107937" y="226258"/>
                    <a:pt x="117911" y="226258"/>
                  </a:cubicBezTo>
                  <a:lnTo>
                    <a:pt x="262368" y="226259"/>
                  </a:lnTo>
                  <a:cubicBezTo>
                    <a:pt x="282316" y="226259"/>
                    <a:pt x="298487" y="210088"/>
                    <a:pt x="298487" y="190140"/>
                  </a:cubicBezTo>
                  <a:lnTo>
                    <a:pt x="298488" y="190140"/>
                  </a:lnTo>
                  <a:cubicBezTo>
                    <a:pt x="298488" y="170192"/>
                    <a:pt x="282317" y="154021"/>
                    <a:pt x="262369" y="154021"/>
                  </a:cubicBezTo>
                  <a:close/>
                  <a:moveTo>
                    <a:pt x="190139" y="0"/>
                  </a:moveTo>
                  <a:cubicBezTo>
                    <a:pt x="295150" y="0"/>
                    <a:pt x="380278" y="85128"/>
                    <a:pt x="380278" y="190139"/>
                  </a:cubicBezTo>
                  <a:cubicBezTo>
                    <a:pt x="380278" y="295150"/>
                    <a:pt x="295150" y="380278"/>
                    <a:pt x="190139" y="380278"/>
                  </a:cubicBezTo>
                  <a:cubicBezTo>
                    <a:pt x="85128" y="380278"/>
                    <a:pt x="0" y="295150"/>
                    <a:pt x="0" y="190139"/>
                  </a:cubicBezTo>
                  <a:cubicBezTo>
                    <a:pt x="0" y="85128"/>
                    <a:pt x="85128" y="0"/>
                    <a:pt x="190139" y="0"/>
                  </a:cubicBezTo>
                  <a:close/>
                </a:path>
              </a:pathLst>
            </a:custGeom>
            <a:solidFill>
              <a:srgbClr val="39E9A7"/>
            </a:solidFill>
            <a:ln cap="flat" cmpd="sng" w="9525">
              <a:solidFill>
                <a:srgbClr val="39E9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6"/>
          <p:cNvSpPr txBox="1"/>
          <p:nvPr/>
        </p:nvSpPr>
        <p:spPr>
          <a:xfrm>
            <a:off x="2781300" y="2495550"/>
            <a:ext cx="3581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9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Estensione</a:t>
            </a:r>
            <a:endParaRPr sz="39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70" name="Google Shape;270;p36"/>
          <p:cNvSpPr/>
          <p:nvPr/>
        </p:nvSpPr>
        <p:spPr>
          <a:xfrm>
            <a:off x="4100439" y="1545598"/>
            <a:ext cx="943118" cy="949952"/>
          </a:xfrm>
          <a:custGeom>
            <a:rect b="b" l="l" r="r" t="t"/>
            <a:pathLst>
              <a:path extrusionOk="0" h="390525" w="390525">
                <a:moveTo>
                  <a:pt x="379952" y="228886"/>
                </a:moveTo>
                <a:cubicBezTo>
                  <a:pt x="383762" y="226981"/>
                  <a:pt x="386239" y="223171"/>
                  <a:pt x="386239" y="218884"/>
                </a:cubicBezTo>
                <a:lnTo>
                  <a:pt x="386239" y="174498"/>
                </a:lnTo>
                <a:cubicBezTo>
                  <a:pt x="386239" y="170212"/>
                  <a:pt x="383858" y="166402"/>
                  <a:pt x="379952" y="164497"/>
                </a:cubicBezTo>
                <a:lnTo>
                  <a:pt x="357474" y="153543"/>
                </a:lnTo>
                <a:cubicBezTo>
                  <a:pt x="353759" y="139541"/>
                  <a:pt x="348139" y="126111"/>
                  <a:pt x="340805" y="113538"/>
                </a:cubicBezTo>
                <a:lnTo>
                  <a:pt x="348520" y="90297"/>
                </a:lnTo>
                <a:cubicBezTo>
                  <a:pt x="349853" y="86296"/>
                  <a:pt x="348806" y="81915"/>
                  <a:pt x="345853" y="78962"/>
                </a:cubicBezTo>
                <a:lnTo>
                  <a:pt x="314420" y="47530"/>
                </a:lnTo>
                <a:cubicBezTo>
                  <a:pt x="311468" y="44577"/>
                  <a:pt x="307086" y="43529"/>
                  <a:pt x="303086" y="44863"/>
                </a:cubicBezTo>
                <a:lnTo>
                  <a:pt x="279845" y="52578"/>
                </a:lnTo>
                <a:cubicBezTo>
                  <a:pt x="267272" y="45244"/>
                  <a:pt x="253841" y="39719"/>
                  <a:pt x="239840" y="35909"/>
                </a:cubicBezTo>
                <a:lnTo>
                  <a:pt x="228886" y="13430"/>
                </a:lnTo>
                <a:cubicBezTo>
                  <a:pt x="226981" y="9620"/>
                  <a:pt x="223171" y="7144"/>
                  <a:pt x="218885" y="7144"/>
                </a:cubicBezTo>
                <a:lnTo>
                  <a:pt x="174498" y="7144"/>
                </a:lnTo>
                <a:cubicBezTo>
                  <a:pt x="170212" y="7144"/>
                  <a:pt x="166402" y="9525"/>
                  <a:pt x="164497" y="13430"/>
                </a:cubicBezTo>
                <a:lnTo>
                  <a:pt x="153543" y="35909"/>
                </a:lnTo>
                <a:cubicBezTo>
                  <a:pt x="139541" y="39624"/>
                  <a:pt x="126111" y="45244"/>
                  <a:pt x="113538" y="52578"/>
                </a:cubicBezTo>
                <a:lnTo>
                  <a:pt x="90297" y="44863"/>
                </a:lnTo>
                <a:cubicBezTo>
                  <a:pt x="86297" y="43529"/>
                  <a:pt x="81915" y="44577"/>
                  <a:pt x="78962" y="47530"/>
                </a:cubicBezTo>
                <a:lnTo>
                  <a:pt x="47530" y="78962"/>
                </a:lnTo>
                <a:cubicBezTo>
                  <a:pt x="44577" y="81915"/>
                  <a:pt x="43529" y="86296"/>
                  <a:pt x="44863" y="90297"/>
                </a:cubicBezTo>
                <a:lnTo>
                  <a:pt x="52578" y="113538"/>
                </a:lnTo>
                <a:cubicBezTo>
                  <a:pt x="45244" y="126111"/>
                  <a:pt x="39719" y="139541"/>
                  <a:pt x="35909" y="153543"/>
                </a:cubicBezTo>
                <a:lnTo>
                  <a:pt x="13430" y="164497"/>
                </a:lnTo>
                <a:cubicBezTo>
                  <a:pt x="9620" y="166402"/>
                  <a:pt x="7144" y="170212"/>
                  <a:pt x="7144" y="174498"/>
                </a:cubicBezTo>
                <a:lnTo>
                  <a:pt x="7144" y="218884"/>
                </a:lnTo>
                <a:cubicBezTo>
                  <a:pt x="7144" y="223171"/>
                  <a:pt x="9525" y="226981"/>
                  <a:pt x="13430" y="228886"/>
                </a:cubicBezTo>
                <a:lnTo>
                  <a:pt x="35909" y="239839"/>
                </a:lnTo>
                <a:cubicBezTo>
                  <a:pt x="39624" y="253841"/>
                  <a:pt x="45244" y="267271"/>
                  <a:pt x="52578" y="279844"/>
                </a:cubicBezTo>
                <a:lnTo>
                  <a:pt x="44863" y="303085"/>
                </a:lnTo>
                <a:cubicBezTo>
                  <a:pt x="43529" y="307086"/>
                  <a:pt x="44577" y="311467"/>
                  <a:pt x="47530" y="314420"/>
                </a:cubicBezTo>
                <a:lnTo>
                  <a:pt x="78962" y="345853"/>
                </a:lnTo>
                <a:cubicBezTo>
                  <a:pt x="81915" y="348805"/>
                  <a:pt x="86297" y="349853"/>
                  <a:pt x="90297" y="348520"/>
                </a:cubicBezTo>
                <a:lnTo>
                  <a:pt x="113538" y="340805"/>
                </a:lnTo>
                <a:cubicBezTo>
                  <a:pt x="126111" y="348139"/>
                  <a:pt x="139541" y="353663"/>
                  <a:pt x="153543" y="357473"/>
                </a:cubicBezTo>
                <a:lnTo>
                  <a:pt x="164497" y="379952"/>
                </a:lnTo>
                <a:cubicBezTo>
                  <a:pt x="166402" y="383762"/>
                  <a:pt x="170212" y="386239"/>
                  <a:pt x="174498" y="386239"/>
                </a:cubicBezTo>
                <a:lnTo>
                  <a:pt x="218885" y="386239"/>
                </a:lnTo>
                <a:cubicBezTo>
                  <a:pt x="223171" y="386239"/>
                  <a:pt x="226981" y="383858"/>
                  <a:pt x="228886" y="379952"/>
                </a:cubicBezTo>
                <a:lnTo>
                  <a:pt x="239840" y="357473"/>
                </a:lnTo>
                <a:cubicBezTo>
                  <a:pt x="257175" y="352806"/>
                  <a:pt x="273368" y="345472"/>
                  <a:pt x="288417" y="335566"/>
                </a:cubicBezTo>
                <a:lnTo>
                  <a:pt x="335756" y="382905"/>
                </a:lnTo>
                <a:cubicBezTo>
                  <a:pt x="340138" y="387287"/>
                  <a:pt x="347091" y="387287"/>
                  <a:pt x="351473" y="382905"/>
                </a:cubicBezTo>
                <a:lnTo>
                  <a:pt x="382905" y="351472"/>
                </a:lnTo>
                <a:cubicBezTo>
                  <a:pt x="387287" y="347091"/>
                  <a:pt x="387287" y="340138"/>
                  <a:pt x="382905" y="335756"/>
                </a:cubicBezTo>
                <a:lnTo>
                  <a:pt x="335566" y="288417"/>
                </a:lnTo>
                <a:cubicBezTo>
                  <a:pt x="345472" y="273367"/>
                  <a:pt x="352901" y="257175"/>
                  <a:pt x="357474" y="239839"/>
                </a:cubicBezTo>
                <a:lnTo>
                  <a:pt x="379952" y="228886"/>
                </a:lnTo>
                <a:close/>
                <a:moveTo>
                  <a:pt x="343662" y="359283"/>
                </a:moveTo>
                <a:cubicBezTo>
                  <a:pt x="336709" y="352330"/>
                  <a:pt x="236506" y="252127"/>
                  <a:pt x="233077" y="248698"/>
                </a:cubicBezTo>
                <a:cubicBezTo>
                  <a:pt x="229743" y="245364"/>
                  <a:pt x="224695" y="244507"/>
                  <a:pt x="220504" y="246507"/>
                </a:cubicBezTo>
                <a:cubicBezTo>
                  <a:pt x="199263" y="256604"/>
                  <a:pt x="173927" y="252317"/>
                  <a:pt x="157544" y="235839"/>
                </a:cubicBezTo>
                <a:cubicBezTo>
                  <a:pt x="145066" y="223361"/>
                  <a:pt x="139637" y="205930"/>
                  <a:pt x="142018" y="188976"/>
                </a:cubicBezTo>
                <a:lnTo>
                  <a:pt x="157544" y="204502"/>
                </a:lnTo>
                <a:cubicBezTo>
                  <a:pt x="159639" y="206597"/>
                  <a:pt x="162497" y="207740"/>
                  <a:pt x="165354" y="207740"/>
                </a:cubicBezTo>
                <a:lnTo>
                  <a:pt x="196787" y="207740"/>
                </a:lnTo>
                <a:cubicBezTo>
                  <a:pt x="202883" y="207740"/>
                  <a:pt x="207931" y="202787"/>
                  <a:pt x="207931" y="196596"/>
                </a:cubicBezTo>
                <a:lnTo>
                  <a:pt x="207931" y="165163"/>
                </a:lnTo>
                <a:cubicBezTo>
                  <a:pt x="207931" y="162211"/>
                  <a:pt x="206788" y="159353"/>
                  <a:pt x="204692" y="157353"/>
                </a:cubicBezTo>
                <a:lnTo>
                  <a:pt x="189167" y="141827"/>
                </a:lnTo>
                <a:cubicBezTo>
                  <a:pt x="206121" y="139446"/>
                  <a:pt x="223647" y="144875"/>
                  <a:pt x="236030" y="157353"/>
                </a:cubicBezTo>
                <a:cubicBezTo>
                  <a:pt x="252508" y="173831"/>
                  <a:pt x="256794" y="199168"/>
                  <a:pt x="246698" y="220313"/>
                </a:cubicBezTo>
                <a:cubicBezTo>
                  <a:pt x="244697" y="224600"/>
                  <a:pt x="245555" y="229648"/>
                  <a:pt x="248888" y="232886"/>
                </a:cubicBezTo>
                <a:cubicBezTo>
                  <a:pt x="251746" y="235744"/>
                  <a:pt x="352044" y="336042"/>
                  <a:pt x="359474" y="343471"/>
                </a:cubicBezTo>
                <a:lnTo>
                  <a:pt x="343662" y="359283"/>
                </a:lnTo>
                <a:close/>
                <a:moveTo>
                  <a:pt x="286988" y="239744"/>
                </a:moveTo>
                <a:lnTo>
                  <a:pt x="269843" y="222599"/>
                </a:lnTo>
                <a:cubicBezTo>
                  <a:pt x="279845" y="194596"/>
                  <a:pt x="272987" y="162973"/>
                  <a:pt x="251746" y="141732"/>
                </a:cubicBezTo>
                <a:cubicBezTo>
                  <a:pt x="228695" y="118681"/>
                  <a:pt x="193167" y="112585"/>
                  <a:pt x="163544" y="126778"/>
                </a:cubicBezTo>
                <a:cubicBezTo>
                  <a:pt x="156591" y="130112"/>
                  <a:pt x="155067" y="139255"/>
                  <a:pt x="160496" y="144685"/>
                </a:cubicBezTo>
                <a:lnTo>
                  <a:pt x="185738" y="169926"/>
                </a:lnTo>
                <a:lnTo>
                  <a:pt x="185738" y="185642"/>
                </a:lnTo>
                <a:lnTo>
                  <a:pt x="170021" y="185642"/>
                </a:lnTo>
                <a:lnTo>
                  <a:pt x="144780" y="160401"/>
                </a:lnTo>
                <a:cubicBezTo>
                  <a:pt x="139351" y="154972"/>
                  <a:pt x="130207" y="156591"/>
                  <a:pt x="126873" y="163449"/>
                </a:cubicBezTo>
                <a:cubicBezTo>
                  <a:pt x="112776" y="193167"/>
                  <a:pt x="118777" y="228600"/>
                  <a:pt x="141827" y="251650"/>
                </a:cubicBezTo>
                <a:cubicBezTo>
                  <a:pt x="163068" y="272891"/>
                  <a:pt x="194691" y="279654"/>
                  <a:pt x="222695" y="269748"/>
                </a:cubicBezTo>
                <a:lnTo>
                  <a:pt x="239840" y="286893"/>
                </a:lnTo>
                <a:cubicBezTo>
                  <a:pt x="202216" y="304895"/>
                  <a:pt x="156305" y="297561"/>
                  <a:pt x="126111" y="267367"/>
                </a:cubicBezTo>
                <a:cubicBezTo>
                  <a:pt x="87154" y="228409"/>
                  <a:pt x="87154" y="165068"/>
                  <a:pt x="126111" y="126111"/>
                </a:cubicBezTo>
                <a:cubicBezTo>
                  <a:pt x="165068" y="87154"/>
                  <a:pt x="228410" y="87154"/>
                  <a:pt x="267367" y="126111"/>
                </a:cubicBezTo>
                <a:cubicBezTo>
                  <a:pt x="297561" y="156210"/>
                  <a:pt x="304895" y="202121"/>
                  <a:pt x="286988" y="239744"/>
                </a:cubicBezTo>
                <a:close/>
                <a:moveTo>
                  <a:pt x="337185" y="229552"/>
                </a:moveTo>
                <a:cubicBezTo>
                  <a:pt x="333661" y="244697"/>
                  <a:pt x="327755" y="259080"/>
                  <a:pt x="319469" y="272320"/>
                </a:cubicBezTo>
                <a:lnTo>
                  <a:pt x="303371" y="256222"/>
                </a:lnTo>
                <a:cubicBezTo>
                  <a:pt x="315373" y="234696"/>
                  <a:pt x="320612" y="209836"/>
                  <a:pt x="318326" y="185071"/>
                </a:cubicBezTo>
                <a:cubicBezTo>
                  <a:pt x="315659" y="156877"/>
                  <a:pt x="303181" y="130397"/>
                  <a:pt x="283083" y="110300"/>
                </a:cubicBezTo>
                <a:cubicBezTo>
                  <a:pt x="235458" y="62675"/>
                  <a:pt x="158020" y="62675"/>
                  <a:pt x="110395" y="110300"/>
                </a:cubicBezTo>
                <a:cubicBezTo>
                  <a:pt x="62770" y="157925"/>
                  <a:pt x="62770" y="235363"/>
                  <a:pt x="110395" y="282988"/>
                </a:cubicBezTo>
                <a:cubicBezTo>
                  <a:pt x="149352" y="321945"/>
                  <a:pt x="209074" y="329660"/>
                  <a:pt x="256318" y="303276"/>
                </a:cubicBezTo>
                <a:lnTo>
                  <a:pt x="272415" y="319373"/>
                </a:lnTo>
                <a:cubicBezTo>
                  <a:pt x="259175" y="327565"/>
                  <a:pt x="244793" y="333470"/>
                  <a:pt x="229648" y="337090"/>
                </a:cubicBezTo>
                <a:cubicBezTo>
                  <a:pt x="226409" y="337852"/>
                  <a:pt x="223647" y="340042"/>
                  <a:pt x="222218" y="343091"/>
                </a:cubicBezTo>
                <a:lnTo>
                  <a:pt x="212027" y="363950"/>
                </a:lnTo>
                <a:lnTo>
                  <a:pt x="181547" y="363950"/>
                </a:lnTo>
                <a:lnTo>
                  <a:pt x="171355" y="343091"/>
                </a:lnTo>
                <a:cubicBezTo>
                  <a:pt x="169926" y="340042"/>
                  <a:pt x="167164" y="337852"/>
                  <a:pt x="163925" y="337090"/>
                </a:cubicBezTo>
                <a:cubicBezTo>
                  <a:pt x="148685" y="333566"/>
                  <a:pt x="134208" y="327565"/>
                  <a:pt x="120872" y="319183"/>
                </a:cubicBezTo>
                <a:cubicBezTo>
                  <a:pt x="118110" y="317468"/>
                  <a:pt x="114681" y="316992"/>
                  <a:pt x="111538" y="318040"/>
                </a:cubicBezTo>
                <a:lnTo>
                  <a:pt x="90011" y="325184"/>
                </a:lnTo>
                <a:lnTo>
                  <a:pt x="68294" y="303467"/>
                </a:lnTo>
                <a:lnTo>
                  <a:pt x="75438" y="281940"/>
                </a:lnTo>
                <a:cubicBezTo>
                  <a:pt x="76486" y="278797"/>
                  <a:pt x="76105" y="275368"/>
                  <a:pt x="74295" y="272605"/>
                </a:cubicBezTo>
                <a:cubicBezTo>
                  <a:pt x="66008" y="259271"/>
                  <a:pt x="60008" y="244697"/>
                  <a:pt x="56388" y="229552"/>
                </a:cubicBezTo>
                <a:cubicBezTo>
                  <a:pt x="55626" y="226314"/>
                  <a:pt x="53435" y="223552"/>
                  <a:pt x="50387" y="222123"/>
                </a:cubicBezTo>
                <a:lnTo>
                  <a:pt x="29528" y="211931"/>
                </a:lnTo>
                <a:lnTo>
                  <a:pt x="29528" y="181451"/>
                </a:lnTo>
                <a:lnTo>
                  <a:pt x="50387" y="171259"/>
                </a:lnTo>
                <a:cubicBezTo>
                  <a:pt x="53435" y="169831"/>
                  <a:pt x="55626" y="167068"/>
                  <a:pt x="56388" y="163830"/>
                </a:cubicBezTo>
                <a:cubicBezTo>
                  <a:pt x="59912" y="148590"/>
                  <a:pt x="65913" y="134112"/>
                  <a:pt x="74295" y="120777"/>
                </a:cubicBezTo>
                <a:cubicBezTo>
                  <a:pt x="76010" y="118015"/>
                  <a:pt x="76486" y="114491"/>
                  <a:pt x="75438" y="111442"/>
                </a:cubicBezTo>
                <a:lnTo>
                  <a:pt x="68294" y="89916"/>
                </a:lnTo>
                <a:lnTo>
                  <a:pt x="90011" y="68199"/>
                </a:lnTo>
                <a:lnTo>
                  <a:pt x="111538" y="75343"/>
                </a:lnTo>
                <a:cubicBezTo>
                  <a:pt x="114681" y="76391"/>
                  <a:pt x="118110" y="76009"/>
                  <a:pt x="120872" y="74200"/>
                </a:cubicBezTo>
                <a:cubicBezTo>
                  <a:pt x="134208" y="65913"/>
                  <a:pt x="148781" y="59912"/>
                  <a:pt x="163925" y="56293"/>
                </a:cubicBezTo>
                <a:cubicBezTo>
                  <a:pt x="167164" y="55531"/>
                  <a:pt x="169926" y="53340"/>
                  <a:pt x="171355" y="50292"/>
                </a:cubicBezTo>
                <a:lnTo>
                  <a:pt x="181547" y="29432"/>
                </a:lnTo>
                <a:lnTo>
                  <a:pt x="212027" y="29432"/>
                </a:lnTo>
                <a:lnTo>
                  <a:pt x="222218" y="50292"/>
                </a:lnTo>
                <a:cubicBezTo>
                  <a:pt x="223647" y="53340"/>
                  <a:pt x="226409" y="55531"/>
                  <a:pt x="229648" y="56293"/>
                </a:cubicBezTo>
                <a:cubicBezTo>
                  <a:pt x="244888" y="59817"/>
                  <a:pt x="259366" y="65818"/>
                  <a:pt x="272701" y="74200"/>
                </a:cubicBezTo>
                <a:cubicBezTo>
                  <a:pt x="275463" y="75914"/>
                  <a:pt x="278892" y="76391"/>
                  <a:pt x="282035" y="75343"/>
                </a:cubicBezTo>
                <a:lnTo>
                  <a:pt x="303562" y="68199"/>
                </a:lnTo>
                <a:lnTo>
                  <a:pt x="325279" y="89916"/>
                </a:lnTo>
                <a:lnTo>
                  <a:pt x="318135" y="111442"/>
                </a:lnTo>
                <a:cubicBezTo>
                  <a:pt x="317087" y="114586"/>
                  <a:pt x="317468" y="118015"/>
                  <a:pt x="319278" y="120777"/>
                </a:cubicBezTo>
                <a:cubicBezTo>
                  <a:pt x="327565" y="134112"/>
                  <a:pt x="333566" y="148685"/>
                  <a:pt x="337185" y="163830"/>
                </a:cubicBezTo>
                <a:cubicBezTo>
                  <a:pt x="337947" y="167068"/>
                  <a:pt x="340138" y="169831"/>
                  <a:pt x="343186" y="171259"/>
                </a:cubicBezTo>
                <a:lnTo>
                  <a:pt x="364046" y="181451"/>
                </a:lnTo>
                <a:lnTo>
                  <a:pt x="364046" y="211931"/>
                </a:lnTo>
                <a:lnTo>
                  <a:pt x="343186" y="222123"/>
                </a:lnTo>
                <a:cubicBezTo>
                  <a:pt x="340138" y="223552"/>
                  <a:pt x="337947" y="226314"/>
                  <a:pt x="337185" y="229552"/>
                </a:cubicBezTo>
                <a:close/>
              </a:path>
            </a:pathLst>
          </a:custGeom>
          <a:solidFill>
            <a:srgbClr val="3B5CF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/>
          <p:nvPr/>
        </p:nvSpPr>
        <p:spPr>
          <a:xfrm>
            <a:off x="1015500" y="1195975"/>
            <a:ext cx="2108700" cy="3490800"/>
          </a:xfrm>
          <a:prstGeom prst="roundRect">
            <a:avLst>
              <a:gd fmla="val 7633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dk1">
                <a:alpha val="6669"/>
              </a:scheme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76" name="Google Shape;276;p37"/>
          <p:cNvSpPr/>
          <p:nvPr/>
        </p:nvSpPr>
        <p:spPr>
          <a:xfrm>
            <a:off x="3514825" y="1195975"/>
            <a:ext cx="2108700" cy="3490800"/>
          </a:xfrm>
          <a:prstGeom prst="roundRect">
            <a:avLst>
              <a:gd fmla="val 7633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dk1">
                <a:alpha val="6669"/>
              </a:scheme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77" name="Google Shape;277;p37"/>
          <p:cNvSpPr/>
          <p:nvPr/>
        </p:nvSpPr>
        <p:spPr>
          <a:xfrm>
            <a:off x="6014175" y="1195975"/>
            <a:ext cx="2108700" cy="3490800"/>
          </a:xfrm>
          <a:prstGeom prst="roundRect">
            <a:avLst>
              <a:gd fmla="val 7633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dk1">
                <a:alpha val="6669"/>
              </a:scheme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78" name="Google Shape;278;p37"/>
          <p:cNvSpPr txBox="1"/>
          <p:nvPr/>
        </p:nvSpPr>
        <p:spPr>
          <a:xfrm>
            <a:off x="3516100" y="3463624"/>
            <a:ext cx="21129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Viene sfruttata la rete neurale MiDas per ottenere le depth map dei frames e stimare la gerarchia delle profondità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79" name="Google Shape;279;p37"/>
          <p:cNvSpPr txBox="1"/>
          <p:nvPr/>
        </p:nvSpPr>
        <p:spPr>
          <a:xfrm>
            <a:off x="1015503" y="3463631"/>
            <a:ext cx="21129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Si lavora solo con volti umani i quali rispettano proporzioni note che scalano uniformemente con la distanza dall’osservatore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80" name="Google Shape;280;p37"/>
          <p:cNvSpPr/>
          <p:nvPr/>
        </p:nvSpPr>
        <p:spPr>
          <a:xfrm>
            <a:off x="1018420" y="2917997"/>
            <a:ext cx="21081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Assunzioni base</a:t>
            </a:r>
            <a:endParaRPr b="1"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1" name="Google Shape;281;p37"/>
          <p:cNvSpPr/>
          <p:nvPr/>
        </p:nvSpPr>
        <p:spPr>
          <a:xfrm>
            <a:off x="3519028" y="2917997"/>
            <a:ext cx="21081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Depth map</a:t>
            </a:r>
            <a:r>
              <a:rPr lang="ko" sz="15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endParaRPr sz="15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82" name="Google Shape;282;p37"/>
          <p:cNvSpPr txBox="1"/>
          <p:nvPr/>
        </p:nvSpPr>
        <p:spPr>
          <a:xfrm>
            <a:off x="6011742" y="3463631"/>
            <a:ext cx="21129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Le persone in un frame sono equiparate a punti nello spazio su cui operare operazioni trigonometriche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83" name="Google Shape;283;p37"/>
          <p:cNvSpPr/>
          <p:nvPr/>
        </p:nvSpPr>
        <p:spPr>
          <a:xfrm>
            <a:off x="6014660" y="2917997"/>
            <a:ext cx="21081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Trigonometria</a:t>
            </a:r>
            <a:endParaRPr b="1"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4" name="Google Shape;284;p37"/>
          <p:cNvSpPr txBox="1"/>
          <p:nvPr/>
        </p:nvSpPr>
        <p:spPr>
          <a:xfrm>
            <a:off x="2009775" y="515497"/>
            <a:ext cx="51243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Metodo di risoluzione</a:t>
            </a:r>
            <a:endParaRPr sz="1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285" name="Google Shape;285;p37"/>
          <p:cNvGrpSpPr/>
          <p:nvPr/>
        </p:nvGrpSpPr>
        <p:grpSpPr>
          <a:xfrm>
            <a:off x="1712500" y="1570113"/>
            <a:ext cx="714046" cy="1116323"/>
            <a:chOff x="2176739" y="5552206"/>
            <a:chExt cx="257175" cy="402061"/>
          </a:xfrm>
        </p:grpSpPr>
        <p:sp>
          <p:nvSpPr>
            <p:cNvPr id="286" name="Google Shape;286;p37"/>
            <p:cNvSpPr/>
            <p:nvPr/>
          </p:nvSpPr>
          <p:spPr>
            <a:xfrm>
              <a:off x="2176739" y="5620892"/>
              <a:ext cx="257175" cy="333375"/>
            </a:xfrm>
            <a:custGeom>
              <a:rect b="b" l="l" r="r" t="t"/>
              <a:pathLst>
                <a:path extrusionOk="0" h="333375" w="257175">
                  <a:moveTo>
                    <a:pt x="250603" y="128873"/>
                  </a:moveTo>
                  <a:cubicBezTo>
                    <a:pt x="250603" y="61722"/>
                    <a:pt x="196025" y="7144"/>
                    <a:pt x="128873" y="7144"/>
                  </a:cubicBezTo>
                  <a:cubicBezTo>
                    <a:pt x="61722" y="7144"/>
                    <a:pt x="7144" y="61722"/>
                    <a:pt x="7144" y="128873"/>
                  </a:cubicBezTo>
                  <a:cubicBezTo>
                    <a:pt x="7144" y="170021"/>
                    <a:pt x="28194" y="208502"/>
                    <a:pt x="62389" y="230886"/>
                  </a:cubicBezTo>
                  <a:lnTo>
                    <a:pt x="62389" y="268319"/>
                  </a:lnTo>
                  <a:cubicBezTo>
                    <a:pt x="62389" y="305658"/>
                    <a:pt x="92678" y="336328"/>
                    <a:pt x="130016" y="335661"/>
                  </a:cubicBezTo>
                  <a:cubicBezTo>
                    <a:pt x="166116" y="334994"/>
                    <a:pt x="195263" y="305467"/>
                    <a:pt x="195263" y="269272"/>
                  </a:cubicBezTo>
                  <a:lnTo>
                    <a:pt x="195263" y="247745"/>
                  </a:lnTo>
                  <a:cubicBezTo>
                    <a:pt x="195263" y="247745"/>
                    <a:pt x="195263" y="230981"/>
                    <a:pt x="195263" y="230981"/>
                  </a:cubicBezTo>
                  <a:cubicBezTo>
                    <a:pt x="229552" y="208502"/>
                    <a:pt x="250603" y="170021"/>
                    <a:pt x="250603" y="128873"/>
                  </a:cubicBezTo>
                  <a:close/>
                  <a:moveTo>
                    <a:pt x="171926" y="269748"/>
                  </a:moveTo>
                  <a:cubicBezTo>
                    <a:pt x="171926" y="294704"/>
                    <a:pt x="150685" y="314706"/>
                    <a:pt x="125254" y="312706"/>
                  </a:cubicBezTo>
                  <a:cubicBezTo>
                    <a:pt x="102775" y="310896"/>
                    <a:pt x="85630" y="291751"/>
                    <a:pt x="85630" y="269177"/>
                  </a:cubicBezTo>
                  <a:lnTo>
                    <a:pt x="85630" y="259937"/>
                  </a:lnTo>
                  <a:lnTo>
                    <a:pt x="171926" y="259937"/>
                  </a:lnTo>
                  <a:lnTo>
                    <a:pt x="171926" y="269748"/>
                  </a:lnTo>
                  <a:close/>
                  <a:moveTo>
                    <a:pt x="177927" y="213932"/>
                  </a:moveTo>
                  <a:cubicBezTo>
                    <a:pt x="174308" y="216027"/>
                    <a:pt x="171926" y="219933"/>
                    <a:pt x="171926" y="224124"/>
                  </a:cubicBezTo>
                  <a:lnTo>
                    <a:pt x="171926" y="235839"/>
                  </a:lnTo>
                  <a:lnTo>
                    <a:pt x="140017" y="235839"/>
                  </a:lnTo>
                  <a:lnTo>
                    <a:pt x="140017" y="174974"/>
                  </a:lnTo>
                  <a:cubicBezTo>
                    <a:pt x="155067" y="170021"/>
                    <a:pt x="166021" y="155829"/>
                    <a:pt x="166116" y="139065"/>
                  </a:cubicBezTo>
                  <a:cubicBezTo>
                    <a:pt x="166211" y="132874"/>
                    <a:pt x="161544" y="127540"/>
                    <a:pt x="155448" y="126968"/>
                  </a:cubicBezTo>
                  <a:cubicBezTo>
                    <a:pt x="148590" y="126397"/>
                    <a:pt x="142780" y="131826"/>
                    <a:pt x="142780" y="138684"/>
                  </a:cubicBezTo>
                  <a:cubicBezTo>
                    <a:pt x="142780" y="146685"/>
                    <a:pt x="136303" y="153257"/>
                    <a:pt x="128302" y="153257"/>
                  </a:cubicBezTo>
                  <a:cubicBezTo>
                    <a:pt x="120301" y="153257"/>
                    <a:pt x="113824" y="146685"/>
                    <a:pt x="113824" y="138684"/>
                  </a:cubicBezTo>
                  <a:cubicBezTo>
                    <a:pt x="113824" y="133826"/>
                    <a:pt x="110966" y="129350"/>
                    <a:pt x="106489" y="127730"/>
                  </a:cubicBezTo>
                  <a:cubicBezTo>
                    <a:pt x="98298" y="124778"/>
                    <a:pt x="90583" y="130778"/>
                    <a:pt x="90583" y="138684"/>
                  </a:cubicBezTo>
                  <a:cubicBezTo>
                    <a:pt x="90583" y="155638"/>
                    <a:pt x="101537" y="169926"/>
                    <a:pt x="116681" y="174974"/>
                  </a:cubicBezTo>
                  <a:lnTo>
                    <a:pt x="116681" y="235839"/>
                  </a:lnTo>
                  <a:lnTo>
                    <a:pt x="85630" y="235839"/>
                  </a:lnTo>
                  <a:lnTo>
                    <a:pt x="85630" y="224124"/>
                  </a:lnTo>
                  <a:cubicBezTo>
                    <a:pt x="85630" y="219933"/>
                    <a:pt x="83344" y="216027"/>
                    <a:pt x="79629" y="213932"/>
                  </a:cubicBezTo>
                  <a:cubicBezTo>
                    <a:pt x="49054" y="196405"/>
                    <a:pt x="30099" y="163639"/>
                    <a:pt x="30099" y="128492"/>
                  </a:cubicBezTo>
                  <a:cubicBezTo>
                    <a:pt x="30099" y="74200"/>
                    <a:pt x="74295" y="30004"/>
                    <a:pt x="128683" y="30004"/>
                  </a:cubicBezTo>
                  <a:cubicBezTo>
                    <a:pt x="183071" y="30004"/>
                    <a:pt x="227267" y="74200"/>
                    <a:pt x="227267" y="128492"/>
                  </a:cubicBezTo>
                  <a:cubicBezTo>
                    <a:pt x="227457" y="163639"/>
                    <a:pt x="208502" y="196405"/>
                    <a:pt x="177927" y="213932"/>
                  </a:cubicBezTo>
                  <a:close/>
                </a:path>
              </a:pathLst>
            </a:custGeom>
            <a:solidFill>
              <a:srgbClr val="2F5CD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87" name="Google Shape;287;p37"/>
            <p:cNvSpPr/>
            <p:nvPr/>
          </p:nvSpPr>
          <p:spPr>
            <a:xfrm>
              <a:off x="2286372" y="5552206"/>
              <a:ext cx="28575" cy="57150"/>
            </a:xfrm>
            <a:custGeom>
              <a:rect b="b" l="l" r="r" t="t"/>
              <a:pathLst>
                <a:path extrusionOk="0" h="57150" w="28575">
                  <a:moveTo>
                    <a:pt x="7144" y="19156"/>
                  </a:moveTo>
                  <a:lnTo>
                    <a:pt x="7144" y="38873"/>
                  </a:lnTo>
                  <a:cubicBezTo>
                    <a:pt x="7144" y="45159"/>
                    <a:pt x="12001" y="50589"/>
                    <a:pt x="18288" y="50874"/>
                  </a:cubicBezTo>
                  <a:cubicBezTo>
                    <a:pt x="24955" y="51160"/>
                    <a:pt x="30480" y="45826"/>
                    <a:pt x="30480" y="39254"/>
                  </a:cubicBezTo>
                  <a:lnTo>
                    <a:pt x="30480" y="18775"/>
                  </a:lnTo>
                  <a:cubicBezTo>
                    <a:pt x="30480" y="12203"/>
                    <a:pt x="24955" y="6869"/>
                    <a:pt x="18288" y="7155"/>
                  </a:cubicBezTo>
                  <a:cubicBezTo>
                    <a:pt x="12001" y="7345"/>
                    <a:pt x="7144" y="12870"/>
                    <a:pt x="7144" y="19156"/>
                  </a:cubicBezTo>
                  <a:close/>
                </a:path>
              </a:pathLst>
            </a:custGeom>
            <a:solidFill>
              <a:srgbClr val="2F5CD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88" name="Google Shape;288;p37"/>
            <p:cNvSpPr/>
            <p:nvPr/>
          </p:nvSpPr>
          <p:spPr>
            <a:xfrm>
              <a:off x="2234940" y="5560412"/>
              <a:ext cx="38100" cy="47625"/>
            </a:xfrm>
            <a:custGeom>
              <a:rect b="b" l="l" r="r" t="t"/>
              <a:pathLst>
                <a:path extrusionOk="0" h="47625" w="38100">
                  <a:moveTo>
                    <a:pt x="37240" y="34097"/>
                  </a:moveTo>
                  <a:lnTo>
                    <a:pt x="29906" y="14761"/>
                  </a:lnTo>
                  <a:cubicBezTo>
                    <a:pt x="27619" y="8665"/>
                    <a:pt x="20857" y="5617"/>
                    <a:pt x="14761" y="7903"/>
                  </a:cubicBezTo>
                  <a:cubicBezTo>
                    <a:pt x="8665" y="10189"/>
                    <a:pt x="5617" y="16951"/>
                    <a:pt x="7903" y="23048"/>
                  </a:cubicBezTo>
                  <a:lnTo>
                    <a:pt x="15237" y="42383"/>
                  </a:lnTo>
                  <a:cubicBezTo>
                    <a:pt x="17047" y="47050"/>
                    <a:pt x="21523" y="50003"/>
                    <a:pt x="26286" y="50003"/>
                  </a:cubicBezTo>
                  <a:cubicBezTo>
                    <a:pt x="27715" y="50003"/>
                    <a:pt x="29048" y="49717"/>
                    <a:pt x="30477" y="49241"/>
                  </a:cubicBezTo>
                  <a:cubicBezTo>
                    <a:pt x="36478" y="46955"/>
                    <a:pt x="39526" y="40192"/>
                    <a:pt x="37240" y="34097"/>
                  </a:cubicBezTo>
                  <a:close/>
                </a:path>
              </a:pathLst>
            </a:custGeom>
            <a:solidFill>
              <a:srgbClr val="2F5CD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89" name="Google Shape;289;p37"/>
            <p:cNvSpPr/>
            <p:nvPr/>
          </p:nvSpPr>
          <p:spPr>
            <a:xfrm>
              <a:off x="2330381" y="5560507"/>
              <a:ext cx="38100" cy="47625"/>
            </a:xfrm>
            <a:custGeom>
              <a:rect b="b" l="l" r="r" t="t"/>
              <a:pathLst>
                <a:path extrusionOk="0" h="47625" w="38100">
                  <a:moveTo>
                    <a:pt x="30382" y="7903"/>
                  </a:moveTo>
                  <a:cubicBezTo>
                    <a:pt x="24286" y="5617"/>
                    <a:pt x="17523" y="8665"/>
                    <a:pt x="15237" y="14761"/>
                  </a:cubicBezTo>
                  <a:lnTo>
                    <a:pt x="7903" y="34096"/>
                  </a:lnTo>
                  <a:cubicBezTo>
                    <a:pt x="5617" y="40193"/>
                    <a:pt x="8665" y="46955"/>
                    <a:pt x="14761" y="49241"/>
                  </a:cubicBezTo>
                  <a:cubicBezTo>
                    <a:pt x="16094" y="49718"/>
                    <a:pt x="17523" y="50003"/>
                    <a:pt x="18952" y="50003"/>
                  </a:cubicBezTo>
                  <a:cubicBezTo>
                    <a:pt x="23714" y="50003"/>
                    <a:pt x="28191" y="47146"/>
                    <a:pt x="30001" y="42383"/>
                  </a:cubicBezTo>
                  <a:lnTo>
                    <a:pt x="37335" y="23048"/>
                  </a:lnTo>
                  <a:cubicBezTo>
                    <a:pt x="39526" y="16952"/>
                    <a:pt x="36478" y="10189"/>
                    <a:pt x="30382" y="7903"/>
                  </a:cubicBezTo>
                  <a:close/>
                </a:path>
              </a:pathLst>
            </a:custGeom>
            <a:solidFill>
              <a:srgbClr val="2F5CD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290" name="Google Shape;290;p37"/>
          <p:cNvGrpSpPr/>
          <p:nvPr/>
        </p:nvGrpSpPr>
        <p:grpSpPr>
          <a:xfrm>
            <a:off x="4011032" y="1570119"/>
            <a:ext cx="1116316" cy="1116316"/>
            <a:chOff x="6834179" y="3561588"/>
            <a:chExt cx="390525" cy="390525"/>
          </a:xfrm>
        </p:grpSpPr>
        <p:sp>
          <p:nvSpPr>
            <p:cNvPr id="291" name="Google Shape;291;p37"/>
            <p:cNvSpPr/>
            <p:nvPr/>
          </p:nvSpPr>
          <p:spPr>
            <a:xfrm>
              <a:off x="6878470" y="3851624"/>
              <a:ext cx="28575" cy="28575"/>
            </a:xfrm>
            <a:custGeom>
              <a:rect b="b" l="l" r="r" t="t"/>
              <a:pathLst>
                <a:path extrusionOk="0" h="28575" w="28575">
                  <a:moveTo>
                    <a:pt x="29432" y="18288"/>
                  </a:moveTo>
                  <a:cubicBezTo>
                    <a:pt x="29432" y="24384"/>
                    <a:pt x="24479" y="29432"/>
                    <a:pt x="18288" y="29432"/>
                  </a:cubicBezTo>
                  <a:cubicBezTo>
                    <a:pt x="12192" y="29432"/>
                    <a:pt x="7144" y="24479"/>
                    <a:pt x="7144" y="18288"/>
                  </a:cubicBezTo>
                  <a:cubicBezTo>
                    <a:pt x="7144" y="12097"/>
                    <a:pt x="12096" y="7144"/>
                    <a:pt x="18288" y="7144"/>
                  </a:cubicBezTo>
                  <a:cubicBezTo>
                    <a:pt x="24384" y="7239"/>
                    <a:pt x="29432" y="12192"/>
                    <a:pt x="29432" y="18288"/>
                  </a:cubicBezTo>
                  <a:close/>
                </a:path>
              </a:pathLst>
            </a:custGeom>
            <a:solidFill>
              <a:srgbClr val="2F5CD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92" name="Google Shape;292;p37"/>
            <p:cNvSpPr/>
            <p:nvPr/>
          </p:nvSpPr>
          <p:spPr>
            <a:xfrm>
              <a:off x="6834179" y="3561588"/>
              <a:ext cx="390525" cy="390525"/>
            </a:xfrm>
            <a:custGeom>
              <a:rect b="b" l="l" r="r" t="t"/>
              <a:pathLst>
                <a:path extrusionOk="0" h="390525" w="390525">
                  <a:moveTo>
                    <a:pt x="386048" y="84867"/>
                  </a:moveTo>
                  <a:cubicBezTo>
                    <a:pt x="386048" y="42005"/>
                    <a:pt x="351187" y="7144"/>
                    <a:pt x="308324" y="7144"/>
                  </a:cubicBezTo>
                  <a:cubicBezTo>
                    <a:pt x="265462" y="7144"/>
                    <a:pt x="230600" y="42005"/>
                    <a:pt x="230600" y="84867"/>
                  </a:cubicBezTo>
                  <a:cubicBezTo>
                    <a:pt x="230600" y="95440"/>
                    <a:pt x="232696" y="105823"/>
                    <a:pt x="236887" y="115443"/>
                  </a:cubicBezTo>
                  <a:lnTo>
                    <a:pt x="133350" y="74581"/>
                  </a:lnTo>
                  <a:cubicBezTo>
                    <a:pt x="131159" y="73723"/>
                    <a:pt x="128588" y="73533"/>
                    <a:pt x="126016" y="74295"/>
                  </a:cubicBezTo>
                  <a:cubicBezTo>
                    <a:pt x="126016" y="74295"/>
                    <a:pt x="15050" y="107537"/>
                    <a:pt x="15050" y="107537"/>
                  </a:cubicBezTo>
                  <a:cubicBezTo>
                    <a:pt x="10382" y="108966"/>
                    <a:pt x="7144" y="113252"/>
                    <a:pt x="7144" y="118205"/>
                  </a:cubicBezTo>
                  <a:lnTo>
                    <a:pt x="7144" y="308419"/>
                  </a:lnTo>
                  <a:cubicBezTo>
                    <a:pt x="7144" y="319849"/>
                    <a:pt x="10573" y="330803"/>
                    <a:pt x="17050" y="340138"/>
                  </a:cubicBezTo>
                  <a:cubicBezTo>
                    <a:pt x="17336" y="340519"/>
                    <a:pt x="17526" y="340805"/>
                    <a:pt x="17812" y="341185"/>
                  </a:cubicBezTo>
                  <a:lnTo>
                    <a:pt x="54293" y="382429"/>
                  </a:lnTo>
                  <a:cubicBezTo>
                    <a:pt x="56388" y="384810"/>
                    <a:pt x="59436" y="386143"/>
                    <a:pt x="62579" y="386143"/>
                  </a:cubicBezTo>
                  <a:cubicBezTo>
                    <a:pt x="65723" y="386143"/>
                    <a:pt x="68770" y="384810"/>
                    <a:pt x="70866" y="382429"/>
                  </a:cubicBezTo>
                  <a:lnTo>
                    <a:pt x="107347" y="341185"/>
                  </a:lnTo>
                  <a:cubicBezTo>
                    <a:pt x="107632" y="340900"/>
                    <a:pt x="107918" y="340519"/>
                    <a:pt x="108109" y="340138"/>
                  </a:cubicBezTo>
                  <a:cubicBezTo>
                    <a:pt x="114585" y="330803"/>
                    <a:pt x="118015" y="319849"/>
                    <a:pt x="118015" y="308419"/>
                  </a:cubicBezTo>
                  <a:cubicBezTo>
                    <a:pt x="118015" y="306038"/>
                    <a:pt x="117824" y="303657"/>
                    <a:pt x="117538" y="301276"/>
                  </a:cubicBezTo>
                  <a:lnTo>
                    <a:pt x="128588" y="297942"/>
                  </a:lnTo>
                  <a:lnTo>
                    <a:pt x="237458" y="340900"/>
                  </a:lnTo>
                  <a:cubicBezTo>
                    <a:pt x="237554" y="340900"/>
                    <a:pt x="237649" y="340995"/>
                    <a:pt x="237744" y="340995"/>
                  </a:cubicBezTo>
                  <a:cubicBezTo>
                    <a:pt x="238982" y="341471"/>
                    <a:pt x="240316" y="341662"/>
                    <a:pt x="241554" y="341662"/>
                  </a:cubicBezTo>
                  <a:cubicBezTo>
                    <a:pt x="242507" y="341662"/>
                    <a:pt x="243744" y="341471"/>
                    <a:pt x="244793" y="341185"/>
                  </a:cubicBezTo>
                  <a:cubicBezTo>
                    <a:pt x="244793" y="341185"/>
                    <a:pt x="355759" y="307848"/>
                    <a:pt x="355759" y="307848"/>
                  </a:cubicBezTo>
                  <a:cubicBezTo>
                    <a:pt x="360426" y="306419"/>
                    <a:pt x="363664" y="302133"/>
                    <a:pt x="363664" y="297180"/>
                  </a:cubicBezTo>
                  <a:lnTo>
                    <a:pt x="363664" y="142113"/>
                  </a:lnTo>
                  <a:lnTo>
                    <a:pt x="373285" y="127159"/>
                  </a:lnTo>
                  <a:cubicBezTo>
                    <a:pt x="381667" y="114586"/>
                    <a:pt x="386048" y="99917"/>
                    <a:pt x="386048" y="84867"/>
                  </a:cubicBezTo>
                  <a:close/>
                  <a:moveTo>
                    <a:pt x="230600" y="224695"/>
                  </a:moveTo>
                  <a:lnTo>
                    <a:pt x="140303" y="189071"/>
                  </a:lnTo>
                  <a:lnTo>
                    <a:pt x="140303" y="101155"/>
                  </a:lnTo>
                  <a:lnTo>
                    <a:pt x="230600" y="136779"/>
                  </a:lnTo>
                  <a:lnTo>
                    <a:pt x="230600" y="224695"/>
                  </a:lnTo>
                  <a:close/>
                  <a:moveTo>
                    <a:pt x="140303" y="212884"/>
                  </a:moveTo>
                  <a:lnTo>
                    <a:pt x="230600" y="248507"/>
                  </a:lnTo>
                  <a:lnTo>
                    <a:pt x="230600" y="314230"/>
                  </a:lnTo>
                  <a:lnTo>
                    <a:pt x="140303" y="278606"/>
                  </a:lnTo>
                  <a:lnTo>
                    <a:pt x="140303" y="212884"/>
                  </a:lnTo>
                  <a:close/>
                  <a:moveTo>
                    <a:pt x="252793" y="142113"/>
                  </a:moveTo>
                  <a:lnTo>
                    <a:pt x="297180" y="210883"/>
                  </a:lnTo>
                  <a:lnTo>
                    <a:pt x="297180" y="218694"/>
                  </a:lnTo>
                  <a:cubicBezTo>
                    <a:pt x="297180" y="224790"/>
                    <a:pt x="292227" y="229838"/>
                    <a:pt x="286035" y="229838"/>
                  </a:cubicBezTo>
                  <a:lnTo>
                    <a:pt x="252698" y="229838"/>
                  </a:lnTo>
                  <a:lnTo>
                    <a:pt x="252698" y="142113"/>
                  </a:lnTo>
                  <a:close/>
                  <a:moveTo>
                    <a:pt x="118110" y="99727"/>
                  </a:moveTo>
                  <a:lnTo>
                    <a:pt x="118110" y="188595"/>
                  </a:lnTo>
                  <a:lnTo>
                    <a:pt x="74295" y="203168"/>
                  </a:lnTo>
                  <a:cubicBezTo>
                    <a:pt x="60674" y="207740"/>
                    <a:pt x="51530" y="220408"/>
                    <a:pt x="51530" y="234791"/>
                  </a:cubicBezTo>
                  <a:lnTo>
                    <a:pt x="51530" y="253936"/>
                  </a:lnTo>
                  <a:cubicBezTo>
                    <a:pt x="43339" y="255651"/>
                    <a:pt x="35814" y="259080"/>
                    <a:pt x="29337" y="263938"/>
                  </a:cubicBezTo>
                  <a:lnTo>
                    <a:pt x="29337" y="126397"/>
                  </a:lnTo>
                  <a:lnTo>
                    <a:pt x="118110" y="99727"/>
                  </a:lnTo>
                  <a:close/>
                  <a:moveTo>
                    <a:pt x="90297" y="326898"/>
                  </a:moveTo>
                  <a:lnTo>
                    <a:pt x="62579" y="358235"/>
                  </a:lnTo>
                  <a:lnTo>
                    <a:pt x="34861" y="326898"/>
                  </a:lnTo>
                  <a:cubicBezTo>
                    <a:pt x="31147" y="321373"/>
                    <a:pt x="29242" y="314992"/>
                    <a:pt x="29242" y="308419"/>
                  </a:cubicBezTo>
                  <a:cubicBezTo>
                    <a:pt x="29242" y="290036"/>
                    <a:pt x="44196" y="275082"/>
                    <a:pt x="62579" y="275082"/>
                  </a:cubicBezTo>
                  <a:cubicBezTo>
                    <a:pt x="80963" y="275082"/>
                    <a:pt x="95917" y="290036"/>
                    <a:pt x="95917" y="308419"/>
                  </a:cubicBezTo>
                  <a:cubicBezTo>
                    <a:pt x="95917" y="314992"/>
                    <a:pt x="93916" y="321373"/>
                    <a:pt x="90297" y="326898"/>
                  </a:cubicBezTo>
                  <a:close/>
                  <a:moveTo>
                    <a:pt x="73723" y="253936"/>
                  </a:moveTo>
                  <a:lnTo>
                    <a:pt x="73723" y="234791"/>
                  </a:lnTo>
                  <a:cubicBezTo>
                    <a:pt x="73723" y="230029"/>
                    <a:pt x="76771" y="225742"/>
                    <a:pt x="81343" y="224218"/>
                  </a:cubicBezTo>
                  <a:lnTo>
                    <a:pt x="118205" y="211931"/>
                  </a:lnTo>
                  <a:lnTo>
                    <a:pt x="118205" y="277844"/>
                  </a:lnTo>
                  <a:lnTo>
                    <a:pt x="110490" y="280130"/>
                  </a:lnTo>
                  <a:cubicBezTo>
                    <a:pt x="102489" y="266890"/>
                    <a:pt x="89249" y="257175"/>
                    <a:pt x="73723" y="253936"/>
                  </a:cubicBezTo>
                  <a:close/>
                  <a:moveTo>
                    <a:pt x="341566" y="288988"/>
                  </a:moveTo>
                  <a:lnTo>
                    <a:pt x="252793" y="315658"/>
                  </a:lnTo>
                  <a:lnTo>
                    <a:pt x="252793" y="252127"/>
                  </a:lnTo>
                  <a:lnTo>
                    <a:pt x="286131" y="252127"/>
                  </a:lnTo>
                  <a:cubicBezTo>
                    <a:pt x="304514" y="252127"/>
                    <a:pt x="319468" y="237172"/>
                    <a:pt x="319468" y="218789"/>
                  </a:cubicBezTo>
                  <a:lnTo>
                    <a:pt x="319468" y="210979"/>
                  </a:lnTo>
                  <a:lnTo>
                    <a:pt x="341662" y="176593"/>
                  </a:lnTo>
                  <a:lnTo>
                    <a:pt x="341662" y="288988"/>
                  </a:lnTo>
                  <a:close/>
                  <a:moveTo>
                    <a:pt x="354806" y="115062"/>
                  </a:moveTo>
                  <a:cubicBezTo>
                    <a:pt x="348805" y="124396"/>
                    <a:pt x="313754" y="178594"/>
                    <a:pt x="308229" y="187166"/>
                  </a:cubicBezTo>
                  <a:cubicBezTo>
                    <a:pt x="308229" y="187071"/>
                    <a:pt x="261747" y="115062"/>
                    <a:pt x="261651" y="115062"/>
                  </a:cubicBezTo>
                  <a:cubicBezTo>
                    <a:pt x="255841" y="106108"/>
                    <a:pt x="252698" y="95631"/>
                    <a:pt x="252698" y="84867"/>
                  </a:cubicBezTo>
                  <a:cubicBezTo>
                    <a:pt x="252698" y="54292"/>
                    <a:pt x="277559" y="29337"/>
                    <a:pt x="308229" y="29337"/>
                  </a:cubicBezTo>
                  <a:cubicBezTo>
                    <a:pt x="338900" y="29337"/>
                    <a:pt x="363760" y="54197"/>
                    <a:pt x="363760" y="84867"/>
                  </a:cubicBezTo>
                  <a:cubicBezTo>
                    <a:pt x="363760" y="95631"/>
                    <a:pt x="360712" y="106108"/>
                    <a:pt x="354806" y="115062"/>
                  </a:cubicBezTo>
                  <a:close/>
                </a:path>
              </a:pathLst>
            </a:custGeom>
            <a:solidFill>
              <a:srgbClr val="2F5CD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93" name="Google Shape;293;p37"/>
            <p:cNvSpPr/>
            <p:nvPr/>
          </p:nvSpPr>
          <p:spPr>
            <a:xfrm>
              <a:off x="7102022" y="3605974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40481" y="7144"/>
                  </a:moveTo>
                  <a:cubicBezTo>
                    <a:pt x="22098" y="7144"/>
                    <a:pt x="7144" y="22098"/>
                    <a:pt x="7144" y="40481"/>
                  </a:cubicBezTo>
                  <a:cubicBezTo>
                    <a:pt x="7144" y="58865"/>
                    <a:pt x="22098" y="73819"/>
                    <a:pt x="40481" y="73819"/>
                  </a:cubicBezTo>
                  <a:cubicBezTo>
                    <a:pt x="58864" y="73819"/>
                    <a:pt x="73819" y="58865"/>
                    <a:pt x="73819" y="40481"/>
                  </a:cubicBezTo>
                  <a:cubicBezTo>
                    <a:pt x="73819" y="22098"/>
                    <a:pt x="58769" y="7144"/>
                    <a:pt x="40481" y="7144"/>
                  </a:cubicBezTo>
                  <a:close/>
                  <a:moveTo>
                    <a:pt x="40481" y="51530"/>
                  </a:moveTo>
                  <a:cubicBezTo>
                    <a:pt x="34385" y="51530"/>
                    <a:pt x="29337" y="46577"/>
                    <a:pt x="29337" y="40386"/>
                  </a:cubicBezTo>
                  <a:cubicBezTo>
                    <a:pt x="29337" y="34195"/>
                    <a:pt x="34290" y="29242"/>
                    <a:pt x="40481" y="29242"/>
                  </a:cubicBezTo>
                  <a:cubicBezTo>
                    <a:pt x="46673" y="29242"/>
                    <a:pt x="51625" y="34195"/>
                    <a:pt x="51625" y="40386"/>
                  </a:cubicBezTo>
                  <a:cubicBezTo>
                    <a:pt x="51625" y="46577"/>
                    <a:pt x="46577" y="51530"/>
                    <a:pt x="40481" y="51530"/>
                  </a:cubicBezTo>
                  <a:close/>
                </a:path>
              </a:pathLst>
            </a:custGeom>
            <a:solidFill>
              <a:srgbClr val="2F5CD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294" name="Google Shape;294;p37"/>
          <p:cNvGrpSpPr/>
          <p:nvPr/>
        </p:nvGrpSpPr>
        <p:grpSpPr>
          <a:xfrm>
            <a:off x="6661492" y="1722336"/>
            <a:ext cx="813416" cy="811879"/>
            <a:chOff x="6458624" y="-54931"/>
            <a:chExt cx="1158053" cy="1155865"/>
          </a:xfrm>
        </p:grpSpPr>
        <p:grpSp>
          <p:nvGrpSpPr>
            <p:cNvPr id="295" name="Google Shape;295;p37"/>
            <p:cNvGrpSpPr/>
            <p:nvPr/>
          </p:nvGrpSpPr>
          <p:grpSpPr>
            <a:xfrm>
              <a:off x="6458624" y="-54931"/>
              <a:ext cx="1158053" cy="1155865"/>
              <a:chOff x="7046375" y="404350"/>
              <a:chExt cx="825000" cy="823500"/>
            </a:xfrm>
          </p:grpSpPr>
          <p:sp>
            <p:nvSpPr>
              <p:cNvPr id="296" name="Google Shape;296;p37"/>
              <p:cNvSpPr/>
              <p:nvPr/>
            </p:nvSpPr>
            <p:spPr>
              <a:xfrm rot="-5400000">
                <a:off x="7047125" y="403600"/>
                <a:ext cx="823500" cy="825000"/>
              </a:xfrm>
              <a:prstGeom prst="rect">
                <a:avLst/>
              </a:prstGeom>
              <a:noFill/>
              <a:ln cap="flat" cmpd="sng" w="76200">
                <a:solidFill>
                  <a:srgbClr val="2F5CD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37"/>
              <p:cNvSpPr/>
              <p:nvPr/>
            </p:nvSpPr>
            <p:spPr>
              <a:xfrm rot="10800000">
                <a:off x="7087025" y="444250"/>
                <a:ext cx="743700" cy="743700"/>
              </a:xfrm>
              <a:prstGeom prst="ellipse">
                <a:avLst/>
              </a:prstGeom>
              <a:noFill/>
              <a:ln cap="flat" cmpd="sng" w="76200">
                <a:solidFill>
                  <a:srgbClr val="2F5CD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8" name="Google Shape;298;p37"/>
            <p:cNvSpPr/>
            <p:nvPr/>
          </p:nvSpPr>
          <p:spPr>
            <a:xfrm>
              <a:off x="6645700" y="73325"/>
              <a:ext cx="783900" cy="677400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rgbClr val="2F5C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/>
          <p:nvPr/>
        </p:nvSpPr>
        <p:spPr>
          <a:xfrm>
            <a:off x="662500" y="595975"/>
            <a:ext cx="3492767" cy="923400"/>
          </a:xfrm>
          <a:custGeom>
            <a:rect b="b" l="l" r="r" t="t"/>
            <a:pathLst>
              <a:path extrusionOk="0" h="1273655" w="4817610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89000" lIns="189000" spcFirstLastPara="1" rIns="1890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Passo 1</a:t>
            </a:r>
            <a:endParaRPr sz="21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04" name="Google Shape;304;p38"/>
          <p:cNvSpPr txBox="1"/>
          <p:nvPr/>
        </p:nvSpPr>
        <p:spPr>
          <a:xfrm>
            <a:off x="898598" y="1786577"/>
            <a:ext cx="2948700" cy="27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Si acquisisce un’immagine tramite le funzionalità dell’applicazione base.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r>
              <a:rPr lang="ko" sz="11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Si utilizza la rete neurale </a:t>
            </a:r>
            <a:r>
              <a:rPr b="1" lang="ko" sz="11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EfficientDet - Lite 4</a:t>
            </a:r>
            <a:r>
              <a:rPr lang="ko" sz="11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per individuare i </a:t>
            </a:r>
            <a:r>
              <a:rPr b="1" lang="ko" sz="11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volti </a:t>
            </a:r>
            <a:r>
              <a:rPr lang="ko" sz="11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delle persone.</a:t>
            </a:r>
            <a:endParaRPr sz="11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Si utilizza la rete neurale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MiDas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di Intel per creare una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depth map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del frame acquisito.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Si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calcola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la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profondità media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, all’interno della depth map,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dei volti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rilevati.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05" name="Google Shape;305;p38"/>
          <p:cNvGrpSpPr/>
          <p:nvPr/>
        </p:nvGrpSpPr>
        <p:grpSpPr>
          <a:xfrm>
            <a:off x="4924825" y="590150"/>
            <a:ext cx="3492795" cy="3963177"/>
            <a:chOff x="4748650" y="593250"/>
            <a:chExt cx="3492795" cy="3963177"/>
          </a:xfrm>
        </p:grpSpPr>
        <p:pic>
          <p:nvPicPr>
            <p:cNvPr id="306" name="Google Shape;306;p38"/>
            <p:cNvPicPr preferRelativeResize="0"/>
            <p:nvPr/>
          </p:nvPicPr>
          <p:blipFill rotWithShape="1">
            <a:blip r:embed="rId3">
              <a:alphaModFix/>
            </a:blip>
            <a:srcRect b="39" l="0" r="0" t="39"/>
            <a:stretch/>
          </p:blipFill>
          <p:spPr>
            <a:xfrm>
              <a:off x="4748650" y="593250"/>
              <a:ext cx="1373400" cy="2894700"/>
            </a:xfrm>
            <a:prstGeom prst="roundRect">
              <a:avLst>
                <a:gd fmla="val 19246" name="adj"/>
              </a:avLst>
            </a:prstGeom>
            <a:noFill/>
            <a:ln>
              <a:noFill/>
            </a:ln>
          </p:spPr>
        </p:pic>
        <p:pic>
          <p:nvPicPr>
            <p:cNvPr id="307" name="Google Shape;307;p38"/>
            <p:cNvPicPr preferRelativeResize="0"/>
            <p:nvPr/>
          </p:nvPicPr>
          <p:blipFill rotWithShape="1">
            <a:blip r:embed="rId4">
              <a:alphaModFix/>
            </a:blip>
            <a:srcRect b="39" l="0" r="0" t="39"/>
            <a:stretch/>
          </p:blipFill>
          <p:spPr>
            <a:xfrm>
              <a:off x="5808354" y="1127489"/>
              <a:ext cx="1373400" cy="2894700"/>
            </a:xfrm>
            <a:prstGeom prst="roundRect">
              <a:avLst>
                <a:gd fmla="val 19246" name="adj"/>
              </a:avLst>
            </a:prstGeom>
            <a:noFill/>
            <a:ln>
              <a:noFill/>
            </a:ln>
          </p:spPr>
        </p:pic>
        <p:pic>
          <p:nvPicPr>
            <p:cNvPr id="308" name="Google Shape;308;p38"/>
            <p:cNvPicPr preferRelativeResize="0"/>
            <p:nvPr/>
          </p:nvPicPr>
          <p:blipFill rotWithShape="1">
            <a:blip r:embed="rId5">
              <a:alphaModFix/>
            </a:blip>
            <a:srcRect b="39" l="0" r="0" t="39"/>
            <a:stretch/>
          </p:blipFill>
          <p:spPr>
            <a:xfrm>
              <a:off x="6868045" y="1661727"/>
              <a:ext cx="1373400" cy="2894700"/>
            </a:xfrm>
            <a:prstGeom prst="roundRect">
              <a:avLst>
                <a:gd fmla="val 19246" name="adj"/>
              </a:avLst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/>
          <p:nvPr/>
        </p:nvSpPr>
        <p:spPr>
          <a:xfrm>
            <a:off x="662500" y="595975"/>
            <a:ext cx="3492767" cy="923400"/>
          </a:xfrm>
          <a:custGeom>
            <a:rect b="b" l="l" r="r" t="t"/>
            <a:pathLst>
              <a:path extrusionOk="0" h="1273655" w="4817610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89000" lIns="189000" spcFirstLastPara="1" rIns="1890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Passo 2</a:t>
            </a:r>
            <a:endParaRPr sz="21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14" name="Google Shape;314;p39"/>
          <p:cNvSpPr txBox="1"/>
          <p:nvPr/>
        </p:nvSpPr>
        <p:spPr>
          <a:xfrm>
            <a:off x="898598" y="1786577"/>
            <a:ext cx="2948700" cy="23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Si prende il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volto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che dalle misurazioni precedenti è risultato il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più lontano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.</a:t>
            </a:r>
            <a:b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b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Si fa la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proporzione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tra le sue misure e quelle di un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volto </a:t>
            </a:r>
            <a:r>
              <a:rPr b="1" i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standard</a:t>
            </a:r>
            <a:r>
              <a:rPr i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e si ottiene la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distanza tra l’osservatore e quella persona.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Sfruttando i valori delle distanze relative contenute nella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depth map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ottenuta al passo 1, si ottiene anche la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distanza tra l’osservatore e la persona più vicina.</a:t>
            </a:r>
            <a:endParaRPr b="1"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5" name="Google Shape;315;p39"/>
          <p:cNvSpPr/>
          <p:nvPr/>
        </p:nvSpPr>
        <p:spPr>
          <a:xfrm>
            <a:off x="4766500" y="3594975"/>
            <a:ext cx="1365000" cy="4191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Volto Standard</a:t>
            </a:r>
            <a:endParaRPr sz="12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16" name="Google Shape;316;p39"/>
          <p:cNvSpPr/>
          <p:nvPr/>
        </p:nvSpPr>
        <p:spPr>
          <a:xfrm>
            <a:off x="6706275" y="3594975"/>
            <a:ext cx="1864200" cy="4191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1.5x Volto Standard</a:t>
            </a:r>
            <a:endParaRPr sz="12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cxnSp>
        <p:nvCxnSpPr>
          <p:cNvPr id="317" name="Google Shape;317;p39"/>
          <p:cNvCxnSpPr>
            <a:stCxn id="318" idx="4"/>
            <a:endCxn id="319" idx="2"/>
          </p:cNvCxnSpPr>
          <p:nvPr/>
        </p:nvCxnSpPr>
        <p:spPr>
          <a:xfrm>
            <a:off x="5448996" y="3002341"/>
            <a:ext cx="2189400" cy="249600"/>
          </a:xfrm>
          <a:prstGeom prst="straightConnector1">
            <a:avLst/>
          </a:prstGeom>
          <a:noFill/>
          <a:ln cap="flat" cmpd="sng" w="38100">
            <a:solidFill>
              <a:srgbClr val="2F5CD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39"/>
          <p:cNvCxnSpPr>
            <a:stCxn id="318" idx="0"/>
            <a:endCxn id="319" idx="0"/>
          </p:cNvCxnSpPr>
          <p:nvPr/>
        </p:nvCxnSpPr>
        <p:spPr>
          <a:xfrm flipH="1" rot="10800000">
            <a:off x="5448996" y="1387741"/>
            <a:ext cx="2189400" cy="249600"/>
          </a:xfrm>
          <a:prstGeom prst="straightConnector1">
            <a:avLst/>
          </a:prstGeom>
          <a:noFill/>
          <a:ln cap="flat" cmpd="sng" w="38100">
            <a:solidFill>
              <a:srgbClr val="2F5CDB"/>
            </a:solidFill>
            <a:prstDash val="dash"/>
            <a:round/>
            <a:headEnd len="med" w="med" type="none"/>
            <a:tailEnd len="med" w="med" type="none"/>
          </a:ln>
        </p:spPr>
      </p:cxnSp>
      <p:grpSp>
        <p:nvGrpSpPr>
          <p:cNvPr id="321" name="Google Shape;321;p39"/>
          <p:cNvGrpSpPr/>
          <p:nvPr/>
        </p:nvGrpSpPr>
        <p:grpSpPr>
          <a:xfrm>
            <a:off x="4766495" y="1637341"/>
            <a:ext cx="1365000" cy="1365000"/>
            <a:chOff x="4766495" y="1637341"/>
            <a:chExt cx="1365000" cy="1365000"/>
          </a:xfrm>
        </p:grpSpPr>
        <p:pic>
          <p:nvPicPr>
            <p:cNvPr id="322" name="Google Shape;322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66495" y="1637341"/>
              <a:ext cx="1364967" cy="13649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8" name="Google Shape;318;p39"/>
            <p:cNvSpPr/>
            <p:nvPr/>
          </p:nvSpPr>
          <p:spPr>
            <a:xfrm>
              <a:off x="4766496" y="1637341"/>
              <a:ext cx="1365000" cy="1365000"/>
            </a:xfrm>
            <a:prstGeom prst="ellipse">
              <a:avLst/>
            </a:prstGeom>
            <a:noFill/>
            <a:ln cap="flat" cmpd="sng" w="38100">
              <a:solidFill>
                <a:srgbClr val="2F5C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" name="Google Shape;323;p39"/>
          <p:cNvSpPr/>
          <p:nvPr/>
        </p:nvSpPr>
        <p:spPr>
          <a:xfrm>
            <a:off x="6706250" y="1387725"/>
            <a:ext cx="1864200" cy="1864200"/>
          </a:xfrm>
          <a:prstGeom prst="ellipse">
            <a:avLst/>
          </a:prstGeom>
          <a:solidFill>
            <a:srgbClr val="2F5C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" name="Google Shape;324;p39"/>
          <p:cNvGrpSpPr/>
          <p:nvPr/>
        </p:nvGrpSpPr>
        <p:grpSpPr>
          <a:xfrm>
            <a:off x="6706250" y="1013325"/>
            <a:ext cx="1864200" cy="2424575"/>
            <a:chOff x="6706275" y="1116800"/>
            <a:chExt cx="1864200" cy="2424575"/>
          </a:xfrm>
        </p:grpSpPr>
        <p:pic>
          <p:nvPicPr>
            <p:cNvPr id="319" name="Google Shape;319;p3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706275" y="1491200"/>
              <a:ext cx="1864200" cy="1864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5" name="Google Shape;325;p39"/>
            <p:cNvSpPr/>
            <p:nvPr/>
          </p:nvSpPr>
          <p:spPr>
            <a:xfrm>
              <a:off x="7397050" y="1116800"/>
              <a:ext cx="404400" cy="374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7436175" y="3355375"/>
              <a:ext cx="404400" cy="18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0"/>
          <p:cNvSpPr/>
          <p:nvPr/>
        </p:nvSpPr>
        <p:spPr>
          <a:xfrm>
            <a:off x="662500" y="595975"/>
            <a:ext cx="3492767" cy="923400"/>
          </a:xfrm>
          <a:custGeom>
            <a:rect b="b" l="l" r="r" t="t"/>
            <a:pathLst>
              <a:path extrusionOk="0" h="1273655" w="4817610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89000" lIns="189000" spcFirstLastPara="1" rIns="1890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Passo 3</a:t>
            </a:r>
            <a:endParaRPr sz="21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32" name="Google Shape;332;p40"/>
          <p:cNvSpPr txBox="1"/>
          <p:nvPr/>
        </p:nvSpPr>
        <p:spPr>
          <a:xfrm>
            <a:off x="898598" y="1786577"/>
            <a:ext cx="29487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Immaginando un piano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passante per il centro dello schermo si calcolano le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coordinate dei volti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ko" sz="11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(in px)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su quel piano.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Queste coordinate sono affette dalla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distorsione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data dalla profondità.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Le distorsioni vengono corrette grazie alle distanze volto-osservatore calcolate al passo 2.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33" name="Google Shape;333;p40"/>
          <p:cNvGrpSpPr/>
          <p:nvPr/>
        </p:nvGrpSpPr>
        <p:grpSpPr>
          <a:xfrm>
            <a:off x="4631902" y="595975"/>
            <a:ext cx="1668509" cy="3819425"/>
            <a:chOff x="4605515" y="898425"/>
            <a:chExt cx="1668509" cy="3819425"/>
          </a:xfrm>
        </p:grpSpPr>
        <p:pic>
          <p:nvPicPr>
            <p:cNvPr id="334" name="Google Shape;334;p40"/>
            <p:cNvPicPr preferRelativeResize="0"/>
            <p:nvPr/>
          </p:nvPicPr>
          <p:blipFill rotWithShape="1">
            <a:blip r:embed="rId3">
              <a:alphaModFix/>
            </a:blip>
            <a:srcRect b="21609" l="18697" r="11741" t="16965"/>
            <a:stretch/>
          </p:blipFill>
          <p:spPr>
            <a:xfrm>
              <a:off x="4724225" y="898425"/>
              <a:ext cx="1549799" cy="29722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5" name="Google Shape;335;p40"/>
            <p:cNvSpPr/>
            <p:nvPr/>
          </p:nvSpPr>
          <p:spPr>
            <a:xfrm>
              <a:off x="4605515" y="4298750"/>
              <a:ext cx="1632300" cy="4191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4800" spcFirstLastPara="1" rIns="64800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Piano immaginario</a:t>
              </a:r>
              <a:endParaRPr sz="1200"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336" name="Google Shape;336;p40"/>
          <p:cNvGrpSpPr/>
          <p:nvPr/>
        </p:nvGrpSpPr>
        <p:grpSpPr>
          <a:xfrm>
            <a:off x="6732525" y="595975"/>
            <a:ext cx="2227974" cy="3819425"/>
            <a:chOff x="6688050" y="898425"/>
            <a:chExt cx="2227974" cy="3819425"/>
          </a:xfrm>
        </p:grpSpPr>
        <p:pic>
          <p:nvPicPr>
            <p:cNvPr id="337" name="Google Shape;337;p40"/>
            <p:cNvPicPr preferRelativeResize="0"/>
            <p:nvPr/>
          </p:nvPicPr>
          <p:blipFill rotWithShape="1">
            <a:blip r:embed="rId4">
              <a:alphaModFix/>
            </a:blip>
            <a:srcRect b="21609" l="0" r="0" t="16965"/>
            <a:stretch/>
          </p:blipFill>
          <p:spPr>
            <a:xfrm>
              <a:off x="6688050" y="898425"/>
              <a:ext cx="2227974" cy="29722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8" name="Google Shape;338;p40"/>
            <p:cNvSpPr/>
            <p:nvPr/>
          </p:nvSpPr>
          <p:spPr>
            <a:xfrm>
              <a:off x="6985877" y="4298750"/>
              <a:ext cx="1632300" cy="4191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4800" spcFirstLastPara="1" rIns="64800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Distanze volto-osservatore</a:t>
              </a:r>
              <a:endParaRPr sz="1200"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1"/>
          <p:cNvSpPr/>
          <p:nvPr/>
        </p:nvSpPr>
        <p:spPr>
          <a:xfrm>
            <a:off x="662500" y="595975"/>
            <a:ext cx="3492767" cy="923400"/>
          </a:xfrm>
          <a:custGeom>
            <a:rect b="b" l="l" r="r" t="t"/>
            <a:pathLst>
              <a:path extrusionOk="0" h="1273655" w="4817610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89000" lIns="189000" spcFirstLastPara="1" rIns="1890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Passo 4</a:t>
            </a:r>
            <a:endParaRPr sz="21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44" name="Google Shape;344;p41"/>
          <p:cNvSpPr txBox="1"/>
          <p:nvPr/>
        </p:nvSpPr>
        <p:spPr>
          <a:xfrm>
            <a:off x="898598" y="1786577"/>
            <a:ext cx="2948700" cy="23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Si prende la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risoluzione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della foto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corrente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e la si mette in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proporzione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con quella della foto contenente il volto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standard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del passo 2, scalando di conseguenza le coordinate ottenute al passo 3.</a:t>
            </a:r>
            <a:b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b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A questo punto si usa la formula della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distanza tra due punti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e si valuta se questa è maggiore di 1</a:t>
            </a:r>
            <a:r>
              <a:rPr lang="ko" sz="7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m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per capire se le due persone rispettano o meno la distanza di sicurezza.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45" name="Google Shape;345;p41"/>
          <p:cNvGrpSpPr/>
          <p:nvPr/>
        </p:nvGrpSpPr>
        <p:grpSpPr>
          <a:xfrm>
            <a:off x="4997328" y="1145089"/>
            <a:ext cx="1027715" cy="2196635"/>
            <a:chOff x="4902850" y="775650"/>
            <a:chExt cx="1373400" cy="2935500"/>
          </a:xfrm>
        </p:grpSpPr>
        <p:pic>
          <p:nvPicPr>
            <p:cNvPr id="346" name="Google Shape;346;p41"/>
            <p:cNvPicPr preferRelativeResize="0"/>
            <p:nvPr/>
          </p:nvPicPr>
          <p:blipFill rotWithShape="1">
            <a:blip r:embed="rId3">
              <a:alphaModFix/>
            </a:blip>
            <a:srcRect b="1370" l="0" r="0" t="0"/>
            <a:stretch/>
          </p:blipFill>
          <p:spPr>
            <a:xfrm>
              <a:off x="4902850" y="775650"/>
              <a:ext cx="1373400" cy="2935500"/>
            </a:xfrm>
            <a:prstGeom prst="roundRect">
              <a:avLst>
                <a:gd fmla="val 19246" name="adj"/>
              </a:avLst>
            </a:prstGeom>
            <a:noFill/>
            <a:ln>
              <a:noFill/>
            </a:ln>
          </p:spPr>
        </p:pic>
        <p:grpSp>
          <p:nvGrpSpPr>
            <p:cNvPr id="347" name="Google Shape;347;p41"/>
            <p:cNvGrpSpPr/>
            <p:nvPr/>
          </p:nvGrpSpPr>
          <p:grpSpPr>
            <a:xfrm>
              <a:off x="5127843" y="1781697"/>
              <a:ext cx="923422" cy="923423"/>
              <a:chOff x="6352021" y="3621316"/>
              <a:chExt cx="1365000" cy="1365000"/>
            </a:xfrm>
          </p:grpSpPr>
          <p:pic>
            <p:nvPicPr>
              <p:cNvPr id="348" name="Google Shape;348;p4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6352045" y="3621341"/>
                <a:ext cx="1364967" cy="136496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9" name="Google Shape;349;p41"/>
              <p:cNvSpPr/>
              <p:nvPr/>
            </p:nvSpPr>
            <p:spPr>
              <a:xfrm>
                <a:off x="6352021" y="3621316"/>
                <a:ext cx="1365000" cy="1365000"/>
              </a:xfrm>
              <a:prstGeom prst="ellipse">
                <a:avLst/>
              </a:prstGeom>
              <a:noFill/>
              <a:ln cap="flat" cmpd="sng" w="38100">
                <a:solidFill>
                  <a:srgbClr val="2F5CD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0" name="Google Shape;350;p41"/>
          <p:cNvGrpSpPr/>
          <p:nvPr/>
        </p:nvGrpSpPr>
        <p:grpSpPr>
          <a:xfrm>
            <a:off x="6867100" y="775650"/>
            <a:ext cx="1373400" cy="2935500"/>
            <a:chOff x="6867100" y="775650"/>
            <a:chExt cx="1373400" cy="2935500"/>
          </a:xfrm>
        </p:grpSpPr>
        <p:pic>
          <p:nvPicPr>
            <p:cNvPr id="351" name="Google Shape;351;p41"/>
            <p:cNvPicPr preferRelativeResize="0"/>
            <p:nvPr/>
          </p:nvPicPr>
          <p:blipFill rotWithShape="1">
            <a:blip r:embed="rId3">
              <a:alphaModFix/>
            </a:blip>
            <a:srcRect b="1370" l="0" r="0" t="0"/>
            <a:stretch/>
          </p:blipFill>
          <p:spPr>
            <a:xfrm>
              <a:off x="6867100" y="775650"/>
              <a:ext cx="1373400" cy="2935500"/>
            </a:xfrm>
            <a:prstGeom prst="roundRect">
              <a:avLst>
                <a:gd fmla="val 19246" name="adj"/>
              </a:avLst>
            </a:prstGeom>
            <a:noFill/>
            <a:ln>
              <a:noFill/>
            </a:ln>
          </p:spPr>
        </p:pic>
        <p:grpSp>
          <p:nvGrpSpPr>
            <p:cNvPr id="352" name="Google Shape;352;p41"/>
            <p:cNvGrpSpPr/>
            <p:nvPr/>
          </p:nvGrpSpPr>
          <p:grpSpPr>
            <a:xfrm>
              <a:off x="7092128" y="1781746"/>
              <a:ext cx="923338" cy="923338"/>
              <a:chOff x="3973525" y="1971700"/>
              <a:chExt cx="1864200" cy="1864200"/>
            </a:xfrm>
          </p:grpSpPr>
          <p:sp>
            <p:nvSpPr>
              <p:cNvPr id="353" name="Google Shape;353;p41"/>
              <p:cNvSpPr/>
              <p:nvPr/>
            </p:nvSpPr>
            <p:spPr>
              <a:xfrm>
                <a:off x="3973525" y="1971700"/>
                <a:ext cx="1864200" cy="1864200"/>
              </a:xfrm>
              <a:prstGeom prst="ellipse">
                <a:avLst/>
              </a:prstGeom>
              <a:solidFill>
                <a:srgbClr val="2F5C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54" name="Google Shape;354;p41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3973525" y="1971700"/>
                <a:ext cx="1864200" cy="1864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cxnSp>
        <p:nvCxnSpPr>
          <p:cNvPr id="355" name="Google Shape;355;p41"/>
          <p:cNvCxnSpPr>
            <a:stCxn id="346" idx="0"/>
            <a:endCxn id="351" idx="0"/>
          </p:cNvCxnSpPr>
          <p:nvPr/>
        </p:nvCxnSpPr>
        <p:spPr>
          <a:xfrm flipH="1" rot="10800000">
            <a:off x="5511186" y="775789"/>
            <a:ext cx="2042700" cy="369300"/>
          </a:xfrm>
          <a:prstGeom prst="straightConnector1">
            <a:avLst/>
          </a:prstGeom>
          <a:noFill/>
          <a:ln cap="flat" cmpd="sng" w="38100">
            <a:solidFill>
              <a:srgbClr val="2F5CD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41"/>
          <p:cNvCxnSpPr>
            <a:stCxn id="346" idx="2"/>
            <a:endCxn id="351" idx="2"/>
          </p:cNvCxnSpPr>
          <p:nvPr/>
        </p:nvCxnSpPr>
        <p:spPr>
          <a:xfrm>
            <a:off x="5511186" y="3341724"/>
            <a:ext cx="2042700" cy="369300"/>
          </a:xfrm>
          <a:prstGeom prst="straightConnector1">
            <a:avLst/>
          </a:prstGeom>
          <a:noFill/>
          <a:ln cap="flat" cmpd="sng" w="38100">
            <a:solidFill>
              <a:srgbClr val="2F5CD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57" name="Google Shape;357;p41"/>
          <p:cNvSpPr/>
          <p:nvPr/>
        </p:nvSpPr>
        <p:spPr>
          <a:xfrm>
            <a:off x="5527975" y="4059175"/>
            <a:ext cx="2009100" cy="4191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Risoluzione standard: 1728</a:t>
            </a:r>
            <a:r>
              <a:rPr lang="ko" sz="9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x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2304</a:t>
            </a:r>
            <a:r>
              <a:rPr lang="ko"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px</a:t>
            </a:r>
            <a:endParaRPr sz="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2" title="record_ok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2213" y="462425"/>
            <a:ext cx="15925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2"/>
          <p:cNvSpPr txBox="1"/>
          <p:nvPr/>
        </p:nvSpPr>
        <p:spPr>
          <a:xfrm>
            <a:off x="898598" y="1786577"/>
            <a:ext cx="2948700" cy="29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Risultati soddisfacenti</a:t>
            </a:r>
            <a: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nella maggior parte dei casi.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Il metodo non tiene però in considerazione le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micro-variazioni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delle dimensioni dei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volti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nè le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diverse lunghezze focali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che le lenti delle fotocamere moderne possono avere.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Inoltre la rete neurale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MiDas 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non sempre fornisce stime accurate.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Questi fattori possono introdurre </a:t>
            </a:r>
            <a:r>
              <a:rPr b="1"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errori in fase di misurazione</a:t>
            </a:r>
            <a:r>
              <a:rPr lang="ko" sz="11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, alterando le distanze finali.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4" name="Google Shape;364;p42"/>
          <p:cNvSpPr/>
          <p:nvPr/>
        </p:nvSpPr>
        <p:spPr>
          <a:xfrm>
            <a:off x="662500" y="595975"/>
            <a:ext cx="3492767" cy="923400"/>
          </a:xfrm>
          <a:custGeom>
            <a:rect b="b" l="l" r="r" t="t"/>
            <a:pathLst>
              <a:path extrusionOk="0" h="1273655" w="4817610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89000" lIns="189000" spcFirstLastPara="1" rIns="1890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Risultati</a:t>
            </a:r>
            <a:endParaRPr sz="21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365" name="Google Shape;365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51750" y="4237775"/>
            <a:ext cx="513401" cy="513401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2"/>
          <p:cNvSpPr/>
          <p:nvPr/>
        </p:nvSpPr>
        <p:spPr>
          <a:xfrm>
            <a:off x="7465635" y="4237787"/>
            <a:ext cx="513375" cy="513375"/>
          </a:xfrm>
          <a:custGeom>
            <a:rect b="b" l="l" r="r" t="t"/>
            <a:pathLst>
              <a:path extrusionOk="0" h="380278" w="380278">
                <a:moveTo>
                  <a:pt x="117911" y="154021"/>
                </a:moveTo>
                <a:cubicBezTo>
                  <a:pt x="107937" y="154021"/>
                  <a:pt x="98908" y="158064"/>
                  <a:pt x="92371" y="164600"/>
                </a:cubicBezTo>
                <a:lnTo>
                  <a:pt x="81792" y="190140"/>
                </a:lnTo>
                <a:lnTo>
                  <a:pt x="81792" y="190139"/>
                </a:lnTo>
                <a:lnTo>
                  <a:pt x="81792" y="190140"/>
                </a:lnTo>
                <a:lnTo>
                  <a:pt x="81792" y="190140"/>
                </a:lnTo>
                <a:lnTo>
                  <a:pt x="92371" y="215679"/>
                </a:lnTo>
                <a:cubicBezTo>
                  <a:pt x="98908" y="222215"/>
                  <a:pt x="107937" y="226258"/>
                  <a:pt x="117911" y="226258"/>
                </a:cubicBezTo>
                <a:lnTo>
                  <a:pt x="262368" y="226259"/>
                </a:lnTo>
                <a:cubicBezTo>
                  <a:pt x="282316" y="226259"/>
                  <a:pt x="298487" y="210088"/>
                  <a:pt x="298487" y="190140"/>
                </a:cubicBezTo>
                <a:lnTo>
                  <a:pt x="298488" y="190140"/>
                </a:lnTo>
                <a:cubicBezTo>
                  <a:pt x="298488" y="170192"/>
                  <a:pt x="282317" y="154021"/>
                  <a:pt x="262369" y="154021"/>
                </a:cubicBezTo>
                <a:close/>
                <a:moveTo>
                  <a:pt x="190139" y="0"/>
                </a:moveTo>
                <a:cubicBezTo>
                  <a:pt x="295150" y="0"/>
                  <a:pt x="380278" y="85128"/>
                  <a:pt x="380278" y="190139"/>
                </a:cubicBezTo>
                <a:cubicBezTo>
                  <a:pt x="380278" y="295150"/>
                  <a:pt x="295150" y="380278"/>
                  <a:pt x="190139" y="380278"/>
                </a:cubicBezTo>
                <a:cubicBezTo>
                  <a:pt x="85128" y="380278"/>
                  <a:pt x="0" y="295150"/>
                  <a:pt x="0" y="190139"/>
                </a:cubicBezTo>
                <a:cubicBezTo>
                  <a:pt x="0" y="85128"/>
                  <a:pt x="85128" y="0"/>
                  <a:pt x="190139" y="0"/>
                </a:cubicBezTo>
                <a:close/>
              </a:path>
            </a:pathLst>
          </a:custGeom>
          <a:solidFill>
            <a:srgbClr val="39E9A7"/>
          </a:solidFill>
          <a:ln cap="flat" cmpd="sng" w="9525">
            <a:solidFill>
              <a:srgbClr val="39E9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367" name="Google Shape;367;p42" title="record_err.mp4">
            <a:hlinkClick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6063" y="462425"/>
            <a:ext cx="15925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3"/>
          <p:cNvSpPr/>
          <p:nvPr/>
        </p:nvSpPr>
        <p:spPr>
          <a:xfrm>
            <a:off x="2352394" y="970510"/>
            <a:ext cx="4437133" cy="3200400"/>
          </a:xfrm>
          <a:custGeom>
            <a:rect b="b" l="l" r="r" t="t"/>
            <a:pathLst>
              <a:path extrusionOk="0" h="4267200" w="5916178">
                <a:moveTo>
                  <a:pt x="326524" y="1386"/>
                </a:moveTo>
                <a:cubicBezTo>
                  <a:pt x="147696" y="1386"/>
                  <a:pt x="1386" y="147696"/>
                  <a:pt x="1386" y="326524"/>
                </a:cubicBezTo>
                <a:lnTo>
                  <a:pt x="1386" y="3698409"/>
                </a:lnTo>
                <a:cubicBezTo>
                  <a:pt x="1386" y="3877237"/>
                  <a:pt x="147696" y="4023547"/>
                  <a:pt x="326524" y="4023547"/>
                </a:cubicBezTo>
                <a:lnTo>
                  <a:pt x="2802088" y="4025184"/>
                </a:lnTo>
                <a:cubicBezTo>
                  <a:pt x="2802088" y="4025184"/>
                  <a:pt x="2743891" y="4196501"/>
                  <a:pt x="2720814" y="4242110"/>
                </a:cubicBezTo>
                <a:cubicBezTo>
                  <a:pt x="2713345" y="4256922"/>
                  <a:pt x="2728115" y="4272992"/>
                  <a:pt x="2744059" y="4267537"/>
                </a:cubicBezTo>
                <a:cubicBezTo>
                  <a:pt x="2920076" y="4207788"/>
                  <a:pt x="3037644" y="4111535"/>
                  <a:pt x="3116862" y="4025142"/>
                </a:cubicBezTo>
                <a:lnTo>
                  <a:pt x="5592426" y="4023505"/>
                </a:lnTo>
                <a:cubicBezTo>
                  <a:pt x="5771254" y="4023505"/>
                  <a:pt x="5917564" y="3877195"/>
                  <a:pt x="5917564" y="3698367"/>
                </a:cubicBezTo>
                <a:lnTo>
                  <a:pt x="5917564" y="326524"/>
                </a:lnTo>
                <a:cubicBezTo>
                  <a:pt x="5917564" y="147696"/>
                  <a:pt x="5771254" y="1386"/>
                  <a:pt x="5592426" y="1386"/>
                </a:cubicBezTo>
                <a:lnTo>
                  <a:pt x="326524" y="1386"/>
                </a:lnTo>
                <a:close/>
              </a:path>
            </a:pathLst>
          </a:custGeom>
          <a:solidFill>
            <a:srgbClr val="3B5CF6"/>
          </a:solidFill>
          <a:ln>
            <a:noFill/>
          </a:ln>
        </p:spPr>
        <p:txBody>
          <a:bodyPr anchorCtr="0" anchor="ctr" bIns="378000" lIns="135000" spcFirstLastPara="1" rIns="135000" wrap="square" tIns="54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Grazie</a:t>
            </a:r>
            <a:endParaRPr sz="4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/>
          <p:nvPr/>
        </p:nvSpPr>
        <p:spPr>
          <a:xfrm>
            <a:off x="436294" y="1038225"/>
            <a:ext cx="3451931" cy="1787081"/>
          </a:xfrm>
          <a:custGeom>
            <a:rect b="b" l="l" r="r" t="t"/>
            <a:pathLst>
              <a:path extrusionOk="0" h="4038600" w="7800975">
                <a:moveTo>
                  <a:pt x="7797165" y="2741866"/>
                </a:moveTo>
                <a:lnTo>
                  <a:pt x="7797165" y="745236"/>
                </a:lnTo>
                <a:cubicBezTo>
                  <a:pt x="7797165" y="339281"/>
                  <a:pt x="7465028" y="7144"/>
                  <a:pt x="7059073" y="7144"/>
                </a:cubicBezTo>
                <a:lnTo>
                  <a:pt x="745236" y="7144"/>
                </a:lnTo>
                <a:cubicBezTo>
                  <a:pt x="339281" y="7144"/>
                  <a:pt x="7144" y="339281"/>
                  <a:pt x="7144" y="745236"/>
                </a:cubicBezTo>
                <a:lnTo>
                  <a:pt x="7144" y="2741866"/>
                </a:lnTo>
                <a:cubicBezTo>
                  <a:pt x="7144" y="3147822"/>
                  <a:pt x="339281" y="3479959"/>
                  <a:pt x="745236" y="3479959"/>
                </a:cubicBezTo>
                <a:lnTo>
                  <a:pt x="6693027" y="3479959"/>
                </a:lnTo>
                <a:cubicBezTo>
                  <a:pt x="6872859" y="3675983"/>
                  <a:pt x="7139750" y="3894487"/>
                  <a:pt x="7539324" y="4030218"/>
                </a:cubicBezTo>
                <a:cubicBezTo>
                  <a:pt x="7575614" y="4042505"/>
                  <a:pt x="7609142" y="4006120"/>
                  <a:pt x="7592092" y="3972497"/>
                </a:cubicBezTo>
                <a:cubicBezTo>
                  <a:pt x="7534085" y="3857720"/>
                  <a:pt x="7416642" y="3685508"/>
                  <a:pt x="7402640" y="3394424"/>
                </a:cubicBezTo>
                <a:cubicBezTo>
                  <a:pt x="7636764" y="3270218"/>
                  <a:pt x="7797165" y="3023902"/>
                  <a:pt x="7797165" y="2741866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297000" lIns="189000" spcFirstLastPara="1" rIns="1890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Punti principali</a:t>
            </a:r>
            <a:endParaRPr sz="21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13" name="Google Shape;113;p26"/>
          <p:cNvSpPr/>
          <p:nvPr/>
        </p:nvSpPr>
        <p:spPr>
          <a:xfrm>
            <a:off x="4229100" y="1038225"/>
            <a:ext cx="685800" cy="685800"/>
          </a:xfrm>
          <a:prstGeom prst="roundRect">
            <a:avLst>
              <a:gd fmla="val 16667" name="adj"/>
            </a:avLst>
          </a:prstGeom>
          <a:solidFill>
            <a:srgbClr val="3B5CF6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01</a:t>
            </a:r>
            <a:endParaRPr sz="18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14" name="Google Shape;114;p26"/>
          <p:cNvSpPr/>
          <p:nvPr/>
        </p:nvSpPr>
        <p:spPr>
          <a:xfrm>
            <a:off x="5019675" y="1038225"/>
            <a:ext cx="3687900" cy="6858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Reti Neurali	</a:t>
            </a:r>
            <a:endParaRPr sz="14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15" name="Google Shape;115;p26"/>
          <p:cNvSpPr/>
          <p:nvPr/>
        </p:nvSpPr>
        <p:spPr>
          <a:xfrm>
            <a:off x="4229100" y="1838325"/>
            <a:ext cx="685800" cy="685800"/>
          </a:xfrm>
          <a:prstGeom prst="roundRect">
            <a:avLst>
              <a:gd fmla="val 16667" name="adj"/>
            </a:avLst>
          </a:prstGeom>
          <a:solidFill>
            <a:srgbClr val="3B5CF6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02</a:t>
            </a:r>
            <a:endParaRPr sz="18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16" name="Google Shape;116;p26"/>
          <p:cNvSpPr/>
          <p:nvPr/>
        </p:nvSpPr>
        <p:spPr>
          <a:xfrm>
            <a:off x="5019675" y="1838325"/>
            <a:ext cx="3687900" cy="6858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Architettura Applicazione</a:t>
            </a:r>
            <a:endParaRPr sz="14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17" name="Google Shape;117;p26"/>
          <p:cNvSpPr/>
          <p:nvPr/>
        </p:nvSpPr>
        <p:spPr>
          <a:xfrm>
            <a:off x="4229100" y="2638425"/>
            <a:ext cx="685800" cy="685800"/>
          </a:xfrm>
          <a:prstGeom prst="roundRect">
            <a:avLst>
              <a:gd fmla="val 16667" name="adj"/>
            </a:avLst>
          </a:prstGeom>
          <a:solidFill>
            <a:srgbClr val="3B5CF6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03</a:t>
            </a:r>
            <a:endParaRPr sz="18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18" name="Google Shape;118;p26"/>
          <p:cNvSpPr/>
          <p:nvPr/>
        </p:nvSpPr>
        <p:spPr>
          <a:xfrm>
            <a:off x="5019675" y="2638425"/>
            <a:ext cx="3687900" cy="6858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Problemi Affrontati</a:t>
            </a:r>
            <a:endParaRPr sz="14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19" name="Google Shape;119;p26"/>
          <p:cNvSpPr/>
          <p:nvPr/>
        </p:nvSpPr>
        <p:spPr>
          <a:xfrm>
            <a:off x="4229100" y="3438525"/>
            <a:ext cx="685800" cy="685800"/>
          </a:xfrm>
          <a:prstGeom prst="roundRect">
            <a:avLst>
              <a:gd fmla="val 16667" name="adj"/>
            </a:avLst>
          </a:prstGeom>
          <a:solidFill>
            <a:srgbClr val="3B5CF6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04</a:t>
            </a:r>
            <a:endParaRPr sz="18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20" name="Google Shape;120;p26"/>
          <p:cNvSpPr/>
          <p:nvPr/>
        </p:nvSpPr>
        <p:spPr>
          <a:xfrm>
            <a:off x="5019675" y="3438525"/>
            <a:ext cx="3687900" cy="6858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4800" spcFirstLastPara="1" rIns="64800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Risultati </a:t>
            </a:r>
            <a:endParaRPr sz="14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27"/>
          <p:cNvGrpSpPr/>
          <p:nvPr/>
        </p:nvGrpSpPr>
        <p:grpSpPr>
          <a:xfrm>
            <a:off x="998569" y="1812509"/>
            <a:ext cx="3378532" cy="999124"/>
            <a:chOff x="998569" y="1812509"/>
            <a:chExt cx="3378532" cy="999124"/>
          </a:xfrm>
        </p:grpSpPr>
        <p:sp>
          <p:nvSpPr>
            <p:cNvPr id="126" name="Google Shape;126;p27"/>
            <p:cNvSpPr txBox="1"/>
            <p:nvPr/>
          </p:nvSpPr>
          <p:spPr>
            <a:xfrm>
              <a:off x="1428400" y="2188233"/>
              <a:ext cx="2948700" cy="6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Dataset WWMR-DB composto da </a:t>
              </a:r>
              <a:r>
                <a:rPr b="1" lang="ko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1200 foto</a:t>
              </a: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divise in </a:t>
              </a:r>
              <a:r>
                <a:rPr b="1" lang="ko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8 classi</a:t>
              </a: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appartenenti a </a:t>
              </a:r>
              <a:r>
                <a:rPr b="1" lang="ko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42 soggetti</a:t>
              </a: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.</a:t>
              </a:r>
              <a:endParaRPr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127" name="Google Shape;127;p27"/>
            <p:cNvSpPr/>
            <p:nvPr/>
          </p:nvSpPr>
          <p:spPr>
            <a:xfrm>
              <a:off x="1428400" y="1812509"/>
              <a:ext cx="2948700" cy="30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500">
                  <a:solidFill>
                    <a:schemeClr val="dk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Dataset utilizzato</a:t>
              </a:r>
              <a:endParaRPr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128" name="Google Shape;128;p27"/>
            <p:cNvSpPr/>
            <p:nvPr/>
          </p:nvSpPr>
          <p:spPr>
            <a:xfrm>
              <a:off x="998569" y="1817253"/>
              <a:ext cx="341400" cy="341400"/>
            </a:xfrm>
            <a:prstGeom prst="ellipse">
              <a:avLst/>
            </a:prstGeom>
            <a:solidFill>
              <a:srgbClr val="3B5CF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4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1</a:t>
              </a:r>
              <a:endParaRPr sz="1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</p:grpSp>
      <p:grpSp>
        <p:nvGrpSpPr>
          <p:cNvPr id="129" name="Google Shape;129;p27"/>
          <p:cNvGrpSpPr/>
          <p:nvPr/>
        </p:nvGrpSpPr>
        <p:grpSpPr>
          <a:xfrm>
            <a:off x="4939198" y="2571759"/>
            <a:ext cx="3655852" cy="1183916"/>
            <a:chOff x="4939198" y="2650709"/>
            <a:chExt cx="3655852" cy="1183916"/>
          </a:xfrm>
        </p:grpSpPr>
        <p:sp>
          <p:nvSpPr>
            <p:cNvPr id="130" name="Google Shape;130;p27"/>
            <p:cNvSpPr txBox="1"/>
            <p:nvPr/>
          </p:nvSpPr>
          <p:spPr>
            <a:xfrm>
              <a:off x="5368250" y="3026425"/>
              <a:ext cx="3226800" cy="8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Sono state usate </a:t>
              </a:r>
              <a:r>
                <a:rPr b="1" lang="ko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2 architetture</a:t>
              </a: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b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</a:b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distinte per 2 funzionalità:</a:t>
              </a:r>
              <a:endParaRPr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- </a:t>
              </a:r>
              <a:r>
                <a:rPr b="1" lang="ko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EfficientDet - Lite 0</a:t>
              </a:r>
              <a:endParaRPr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- </a:t>
              </a:r>
              <a:r>
                <a:rPr b="1" lang="ko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EfficientDet - Lite 4</a:t>
              </a:r>
              <a:endParaRPr b="1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31" name="Google Shape;131;p27"/>
            <p:cNvSpPr/>
            <p:nvPr/>
          </p:nvSpPr>
          <p:spPr>
            <a:xfrm>
              <a:off x="5368251" y="2650709"/>
              <a:ext cx="2948700" cy="30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500">
                  <a:solidFill>
                    <a:schemeClr val="dk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Architettura Reti Neurali</a:t>
              </a:r>
              <a:endParaRPr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132" name="Google Shape;132;p27"/>
            <p:cNvSpPr/>
            <p:nvPr/>
          </p:nvSpPr>
          <p:spPr>
            <a:xfrm>
              <a:off x="4939198" y="2655453"/>
              <a:ext cx="341400" cy="341400"/>
            </a:xfrm>
            <a:prstGeom prst="ellipse">
              <a:avLst/>
            </a:prstGeom>
            <a:solidFill>
              <a:srgbClr val="3B5CF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2</a:t>
              </a:r>
              <a:endParaRPr sz="1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</p:grpSp>
      <p:grpSp>
        <p:nvGrpSpPr>
          <p:cNvPr id="133" name="Google Shape;133;p27"/>
          <p:cNvGrpSpPr/>
          <p:nvPr/>
        </p:nvGrpSpPr>
        <p:grpSpPr>
          <a:xfrm>
            <a:off x="998569" y="3515505"/>
            <a:ext cx="3378532" cy="999124"/>
            <a:chOff x="998569" y="3363105"/>
            <a:chExt cx="3378532" cy="999124"/>
          </a:xfrm>
        </p:grpSpPr>
        <p:sp>
          <p:nvSpPr>
            <p:cNvPr id="134" name="Google Shape;134;p27"/>
            <p:cNvSpPr txBox="1"/>
            <p:nvPr/>
          </p:nvSpPr>
          <p:spPr>
            <a:xfrm>
              <a:off x="1428400" y="3738829"/>
              <a:ext cx="2948700" cy="6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Allenamento di </a:t>
              </a:r>
              <a:r>
                <a:rPr b="1" lang="ko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50 epoche</a:t>
              </a: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per ciascuna rete neurale.</a:t>
              </a:r>
              <a:endParaRPr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Precisioni</a:t>
              </a:r>
              <a:r>
                <a:rPr lang="ko" sz="12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ottenute: </a:t>
              </a:r>
              <a:r>
                <a:rPr b="1" lang="ko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61% e 81%.</a:t>
              </a:r>
              <a:endParaRPr b="1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35" name="Google Shape;135;p27"/>
            <p:cNvSpPr/>
            <p:nvPr/>
          </p:nvSpPr>
          <p:spPr>
            <a:xfrm>
              <a:off x="1428400" y="3363105"/>
              <a:ext cx="2948700" cy="30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500">
                  <a:solidFill>
                    <a:schemeClr val="dk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Training e Risultati</a:t>
              </a:r>
              <a:endParaRPr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136" name="Google Shape;136;p27"/>
            <p:cNvSpPr/>
            <p:nvPr/>
          </p:nvSpPr>
          <p:spPr>
            <a:xfrm>
              <a:off x="998569" y="3365476"/>
              <a:ext cx="341400" cy="341400"/>
            </a:xfrm>
            <a:prstGeom prst="ellipse">
              <a:avLst/>
            </a:prstGeom>
            <a:solidFill>
              <a:srgbClr val="3B5CF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3</a:t>
              </a:r>
              <a:endParaRPr sz="1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</p:grpSp>
      <p:sp>
        <p:nvSpPr>
          <p:cNvPr id="137" name="Google Shape;137;p27"/>
          <p:cNvSpPr/>
          <p:nvPr/>
        </p:nvSpPr>
        <p:spPr>
          <a:xfrm>
            <a:off x="1932943" y="548171"/>
            <a:ext cx="5276850" cy="817679"/>
          </a:xfrm>
          <a:custGeom>
            <a:rect b="b" l="l" r="r" t="t"/>
            <a:pathLst>
              <a:path extrusionOk="0" h="1090238" w="7035800">
                <a:moveTo>
                  <a:pt x="254545" y="843"/>
                </a:moveTo>
                <a:cubicBezTo>
                  <a:pt x="115007" y="843"/>
                  <a:pt x="843" y="115007"/>
                  <a:pt x="843" y="254545"/>
                </a:cubicBezTo>
                <a:lnTo>
                  <a:pt x="843" y="646179"/>
                </a:lnTo>
                <a:cubicBezTo>
                  <a:pt x="843" y="785716"/>
                  <a:pt x="115007" y="899880"/>
                  <a:pt x="254545" y="899880"/>
                </a:cubicBezTo>
                <a:lnTo>
                  <a:pt x="3397573" y="901157"/>
                </a:lnTo>
                <a:cubicBezTo>
                  <a:pt x="3397573" y="901157"/>
                  <a:pt x="3350035" y="1034834"/>
                  <a:pt x="3332061" y="1070422"/>
                </a:cubicBezTo>
                <a:cubicBezTo>
                  <a:pt x="3326233" y="1081980"/>
                  <a:pt x="3337757" y="1094519"/>
                  <a:pt x="3350199" y="1090263"/>
                </a:cubicBezTo>
                <a:cubicBezTo>
                  <a:pt x="3487542" y="1043641"/>
                  <a:pt x="3579279" y="968536"/>
                  <a:pt x="3641092" y="901125"/>
                </a:cubicBezTo>
                <a:lnTo>
                  <a:pt x="6784121" y="899848"/>
                </a:lnTo>
                <a:cubicBezTo>
                  <a:pt x="6923658" y="899848"/>
                  <a:pt x="7037822" y="785684"/>
                  <a:pt x="7037822" y="646146"/>
                </a:cubicBezTo>
                <a:lnTo>
                  <a:pt x="7037822" y="254545"/>
                </a:lnTo>
                <a:cubicBezTo>
                  <a:pt x="7037822" y="115007"/>
                  <a:pt x="6923658" y="843"/>
                  <a:pt x="6784121" y="843"/>
                </a:cubicBezTo>
                <a:lnTo>
                  <a:pt x="254545" y="843"/>
                </a:lnTo>
                <a:close/>
              </a:path>
            </a:pathLst>
          </a:custGeom>
          <a:solidFill>
            <a:srgbClr val="3B5CF6"/>
          </a:solidFill>
          <a:ln>
            <a:noFill/>
          </a:ln>
        </p:spPr>
        <p:txBody>
          <a:bodyPr anchorCtr="0" anchor="ctr" bIns="189000" lIns="189000" spcFirstLastPara="1" rIns="189000" wrap="square" tIns="54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Reti Neurali</a:t>
            </a:r>
            <a:endParaRPr sz="18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/>
          <p:nvPr/>
        </p:nvSpPr>
        <p:spPr>
          <a:xfrm>
            <a:off x="539050" y="3063800"/>
            <a:ext cx="2402700" cy="1847700"/>
          </a:xfrm>
          <a:prstGeom prst="roundRect">
            <a:avLst>
              <a:gd fmla="val 10088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indossata correttamente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non indossata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pendente da un’orecchio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sulla fronte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sulla punta del naso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sotto al naso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sopra al mento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sotto al mento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43" name="Google Shape;143;p28"/>
          <p:cNvSpPr txBox="1"/>
          <p:nvPr/>
        </p:nvSpPr>
        <p:spPr>
          <a:xfrm>
            <a:off x="2009775" y="631893"/>
            <a:ext cx="5124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Dataset </a:t>
            </a:r>
            <a:endParaRPr sz="21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44" name="Google Shape;144;p28"/>
          <p:cNvSpPr/>
          <p:nvPr/>
        </p:nvSpPr>
        <p:spPr>
          <a:xfrm>
            <a:off x="539051" y="1444550"/>
            <a:ext cx="2408063" cy="1447800"/>
          </a:xfrm>
          <a:custGeom>
            <a:rect b="b" l="l" r="r" t="t"/>
            <a:pathLst>
              <a:path extrusionOk="0" h="1930400" w="2883908">
                <a:moveTo>
                  <a:pt x="2683110" y="530"/>
                </a:moveTo>
                <a:cubicBezTo>
                  <a:pt x="2793842" y="530"/>
                  <a:pt x="2884438" y="91126"/>
                  <a:pt x="2884438" y="201858"/>
                </a:cubicBezTo>
                <a:lnTo>
                  <a:pt x="2884438" y="1577872"/>
                </a:lnTo>
                <a:cubicBezTo>
                  <a:pt x="2884438" y="1688604"/>
                  <a:pt x="2793842" y="1779200"/>
                  <a:pt x="2683110" y="1779200"/>
                </a:cubicBezTo>
                <a:lnTo>
                  <a:pt x="399367" y="1780213"/>
                </a:lnTo>
                <a:cubicBezTo>
                  <a:pt x="399367" y="1780213"/>
                  <a:pt x="435403" y="1886295"/>
                  <a:pt x="449692" y="1914536"/>
                </a:cubicBezTo>
                <a:cubicBezTo>
                  <a:pt x="454317" y="1923707"/>
                  <a:pt x="445172" y="1933658"/>
                  <a:pt x="435299" y="1930281"/>
                </a:cubicBezTo>
                <a:cubicBezTo>
                  <a:pt x="327087" y="1893543"/>
                  <a:pt x="254548" y="1834540"/>
                  <a:pt x="205521" y="1781357"/>
                </a:cubicBezTo>
                <a:cubicBezTo>
                  <a:pt x="204820" y="1780603"/>
                  <a:pt x="203963" y="1780006"/>
                  <a:pt x="203001" y="1779642"/>
                </a:cubicBezTo>
                <a:lnTo>
                  <a:pt x="203001" y="1779642"/>
                </a:lnTo>
                <a:cubicBezTo>
                  <a:pt x="202248" y="1779356"/>
                  <a:pt x="201442" y="1779200"/>
                  <a:pt x="200637" y="1779200"/>
                </a:cubicBezTo>
                <a:cubicBezTo>
                  <a:pt x="90451" y="1778551"/>
                  <a:pt x="530" y="1688188"/>
                  <a:pt x="530" y="1577872"/>
                </a:cubicBezTo>
                <a:lnTo>
                  <a:pt x="530" y="201858"/>
                </a:lnTo>
                <a:cubicBezTo>
                  <a:pt x="530" y="91126"/>
                  <a:pt x="91126" y="530"/>
                  <a:pt x="201858" y="530"/>
                </a:cubicBezTo>
                <a:lnTo>
                  <a:pt x="2683110" y="530"/>
                </a:ln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35000" lIns="189000" spcFirstLastPara="1" rIns="189000" wrap="square" tIns="54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8 modi di indossare la mascherina</a:t>
            </a:r>
            <a:endParaRPr sz="1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5" name="Google Shape;145;p28"/>
          <p:cNvSpPr/>
          <p:nvPr/>
        </p:nvSpPr>
        <p:spPr>
          <a:xfrm>
            <a:off x="3421975" y="1444550"/>
            <a:ext cx="2408063" cy="1447800"/>
          </a:xfrm>
          <a:custGeom>
            <a:rect b="b" l="l" r="r" t="t"/>
            <a:pathLst>
              <a:path extrusionOk="0" h="1930400" w="2883908">
                <a:moveTo>
                  <a:pt x="201858" y="530"/>
                </a:moveTo>
                <a:cubicBezTo>
                  <a:pt x="91126" y="530"/>
                  <a:pt x="530" y="91126"/>
                  <a:pt x="530" y="201858"/>
                </a:cubicBezTo>
                <a:lnTo>
                  <a:pt x="530" y="1577872"/>
                </a:lnTo>
                <a:cubicBezTo>
                  <a:pt x="530" y="1688604"/>
                  <a:pt x="91126" y="1779200"/>
                  <a:pt x="201858" y="1779200"/>
                </a:cubicBezTo>
                <a:lnTo>
                  <a:pt x="1345029" y="1780213"/>
                </a:lnTo>
                <a:cubicBezTo>
                  <a:pt x="1345029" y="1780213"/>
                  <a:pt x="1308993" y="1886295"/>
                  <a:pt x="1294703" y="1914536"/>
                </a:cubicBezTo>
                <a:cubicBezTo>
                  <a:pt x="1290079" y="1923707"/>
                  <a:pt x="1299224" y="1933658"/>
                  <a:pt x="1309097" y="1930281"/>
                </a:cubicBezTo>
                <a:cubicBezTo>
                  <a:pt x="1418088" y="1893284"/>
                  <a:pt x="1490887" y="1833683"/>
                  <a:pt x="1539940" y="1780187"/>
                </a:cubicBezTo>
                <a:lnTo>
                  <a:pt x="2683110" y="1779174"/>
                </a:lnTo>
                <a:cubicBezTo>
                  <a:pt x="2793842" y="1779174"/>
                  <a:pt x="2884438" y="1688578"/>
                  <a:pt x="2884438" y="1577846"/>
                </a:cubicBezTo>
                <a:lnTo>
                  <a:pt x="2884438" y="201858"/>
                </a:lnTo>
                <a:cubicBezTo>
                  <a:pt x="2884438" y="91126"/>
                  <a:pt x="2793842" y="530"/>
                  <a:pt x="2683110" y="530"/>
                </a:cubicBezTo>
                <a:lnTo>
                  <a:pt x="201858" y="530"/>
                </a:ln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35000" lIns="189000" spcFirstLastPara="1" rIns="189000" wrap="square" tIns="54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3 inclinazioni dei volti</a:t>
            </a:r>
            <a:endParaRPr sz="1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6" name="Google Shape;146;p28"/>
          <p:cNvSpPr/>
          <p:nvPr/>
        </p:nvSpPr>
        <p:spPr>
          <a:xfrm>
            <a:off x="6304899" y="1444550"/>
            <a:ext cx="2408063" cy="1447800"/>
          </a:xfrm>
          <a:custGeom>
            <a:rect b="b" l="l" r="r" t="t"/>
            <a:pathLst>
              <a:path extrusionOk="0" h="1930400" w="2883908">
                <a:moveTo>
                  <a:pt x="201858" y="530"/>
                </a:moveTo>
                <a:cubicBezTo>
                  <a:pt x="91126" y="530"/>
                  <a:pt x="530" y="91126"/>
                  <a:pt x="530" y="201858"/>
                </a:cubicBezTo>
                <a:lnTo>
                  <a:pt x="530" y="1577872"/>
                </a:lnTo>
                <a:cubicBezTo>
                  <a:pt x="530" y="1688604"/>
                  <a:pt x="91126" y="1779200"/>
                  <a:pt x="201858" y="1779200"/>
                </a:cubicBezTo>
                <a:lnTo>
                  <a:pt x="2485602" y="1780213"/>
                </a:lnTo>
                <a:cubicBezTo>
                  <a:pt x="2485602" y="1780213"/>
                  <a:pt x="2449566" y="1886295"/>
                  <a:pt x="2435276" y="1914536"/>
                </a:cubicBezTo>
                <a:cubicBezTo>
                  <a:pt x="2430652" y="1923707"/>
                  <a:pt x="2439797" y="1933658"/>
                  <a:pt x="2449670" y="1930281"/>
                </a:cubicBezTo>
                <a:cubicBezTo>
                  <a:pt x="2557881" y="1893543"/>
                  <a:pt x="2630420" y="1834540"/>
                  <a:pt x="2679447" y="1781357"/>
                </a:cubicBezTo>
                <a:cubicBezTo>
                  <a:pt x="2680148" y="1780603"/>
                  <a:pt x="2681006" y="1780006"/>
                  <a:pt x="2681967" y="1779642"/>
                </a:cubicBezTo>
                <a:lnTo>
                  <a:pt x="2681967" y="1779642"/>
                </a:lnTo>
                <a:cubicBezTo>
                  <a:pt x="2682721" y="1779356"/>
                  <a:pt x="2683526" y="1779200"/>
                  <a:pt x="2684331" y="1779200"/>
                </a:cubicBezTo>
                <a:cubicBezTo>
                  <a:pt x="2794518" y="1778525"/>
                  <a:pt x="2884438" y="1688188"/>
                  <a:pt x="2884438" y="1577872"/>
                </a:cubicBezTo>
                <a:lnTo>
                  <a:pt x="2884438" y="201858"/>
                </a:lnTo>
                <a:cubicBezTo>
                  <a:pt x="2884438" y="91126"/>
                  <a:pt x="2793842" y="530"/>
                  <a:pt x="2683110" y="530"/>
                </a:cubicBezTo>
                <a:lnTo>
                  <a:pt x="201858" y="530"/>
                </a:ln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35000" lIns="189000" spcFirstLastPara="1" rIns="189000" wrap="square" tIns="54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4 tipi di mascherina</a:t>
            </a:r>
            <a:endParaRPr sz="1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7" name="Google Shape;147;p28"/>
          <p:cNvSpPr/>
          <p:nvPr/>
        </p:nvSpPr>
        <p:spPr>
          <a:xfrm>
            <a:off x="6304660" y="3263759"/>
            <a:ext cx="2402700" cy="1447800"/>
          </a:xfrm>
          <a:prstGeom prst="roundRect">
            <a:avLst>
              <a:gd fmla="val 10088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m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ascherina chirurgica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m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ascherina non medica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espiratore 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senza valvola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respiratore con valvola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48" name="Google Shape;148;p28"/>
          <p:cNvSpPr/>
          <p:nvPr/>
        </p:nvSpPr>
        <p:spPr>
          <a:xfrm>
            <a:off x="3421855" y="3263759"/>
            <a:ext cx="2402700" cy="1447800"/>
          </a:xfrm>
          <a:prstGeom prst="roundRect">
            <a:avLst>
              <a:gd fmla="val 10088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visione frontale  </a:t>
            </a:r>
            <a:r>
              <a:rPr lang="ko" sz="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-   0°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visione inclinata - 45°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visione di profilo - 90°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1468150" y="1549800"/>
            <a:ext cx="2394600" cy="3037500"/>
          </a:xfrm>
          <a:prstGeom prst="roundRect">
            <a:avLst>
              <a:gd fmla="val 10205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dk1">
                <a:alpha val="6669"/>
              </a:scheme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4" name="Google Shape;154;p29"/>
          <p:cNvSpPr txBox="1"/>
          <p:nvPr/>
        </p:nvSpPr>
        <p:spPr>
          <a:xfrm>
            <a:off x="1670050" y="2482651"/>
            <a:ext cx="19908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Basata su EfficientNet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Lavora con immagini a risoluzione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320x320</a:t>
            </a:r>
            <a:r>
              <a:rPr b="1" lang="ko" sz="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px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Maggiore velocità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esecuzione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Minore precisione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sulle predizioni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Utilizzata per la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live detection 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30 frame per secondo  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55" name="Google Shape;155;p29"/>
          <p:cNvSpPr/>
          <p:nvPr/>
        </p:nvSpPr>
        <p:spPr>
          <a:xfrm>
            <a:off x="1932943" y="258038"/>
            <a:ext cx="5276850" cy="817679"/>
          </a:xfrm>
          <a:custGeom>
            <a:rect b="b" l="l" r="r" t="t"/>
            <a:pathLst>
              <a:path extrusionOk="0" h="1090238" w="7035800">
                <a:moveTo>
                  <a:pt x="254545" y="843"/>
                </a:moveTo>
                <a:cubicBezTo>
                  <a:pt x="115007" y="843"/>
                  <a:pt x="843" y="115007"/>
                  <a:pt x="843" y="254545"/>
                </a:cubicBezTo>
                <a:lnTo>
                  <a:pt x="843" y="646179"/>
                </a:lnTo>
                <a:cubicBezTo>
                  <a:pt x="843" y="785716"/>
                  <a:pt x="115007" y="899880"/>
                  <a:pt x="254545" y="899880"/>
                </a:cubicBezTo>
                <a:lnTo>
                  <a:pt x="3397573" y="901157"/>
                </a:lnTo>
                <a:cubicBezTo>
                  <a:pt x="3397573" y="901157"/>
                  <a:pt x="3350035" y="1034834"/>
                  <a:pt x="3332061" y="1070422"/>
                </a:cubicBezTo>
                <a:cubicBezTo>
                  <a:pt x="3326233" y="1081980"/>
                  <a:pt x="3337757" y="1094519"/>
                  <a:pt x="3350199" y="1090263"/>
                </a:cubicBezTo>
                <a:cubicBezTo>
                  <a:pt x="3487542" y="1043641"/>
                  <a:pt x="3579279" y="968536"/>
                  <a:pt x="3641092" y="901125"/>
                </a:cubicBezTo>
                <a:lnTo>
                  <a:pt x="6784121" y="899848"/>
                </a:lnTo>
                <a:cubicBezTo>
                  <a:pt x="6923658" y="899848"/>
                  <a:pt x="7037822" y="785684"/>
                  <a:pt x="7037822" y="646146"/>
                </a:cubicBezTo>
                <a:lnTo>
                  <a:pt x="7037822" y="254545"/>
                </a:lnTo>
                <a:cubicBezTo>
                  <a:pt x="7037822" y="115007"/>
                  <a:pt x="6923658" y="843"/>
                  <a:pt x="6784121" y="843"/>
                </a:cubicBezTo>
                <a:lnTo>
                  <a:pt x="254545" y="843"/>
                </a:lnTo>
                <a:close/>
              </a:path>
            </a:pathLst>
          </a:custGeom>
          <a:solidFill>
            <a:srgbClr val="3B5CF6"/>
          </a:solidFill>
          <a:ln>
            <a:noFill/>
          </a:ln>
        </p:spPr>
        <p:txBody>
          <a:bodyPr anchorCtr="0" anchor="ctr" bIns="189000" lIns="189000" spcFirstLastPara="1" rIns="189000" wrap="square" tIns="54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Architettura Reti Neurali</a:t>
            </a:r>
            <a:endParaRPr sz="18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56" name="Google Shape;156;p29"/>
          <p:cNvSpPr/>
          <p:nvPr/>
        </p:nvSpPr>
        <p:spPr>
          <a:xfrm>
            <a:off x="5328725" y="1549800"/>
            <a:ext cx="2394600" cy="3037500"/>
          </a:xfrm>
          <a:prstGeom prst="roundRect">
            <a:avLst>
              <a:gd fmla="val 10205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dk1">
                <a:alpha val="6669"/>
              </a:scheme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7" name="Google Shape;157;p29"/>
          <p:cNvSpPr txBox="1"/>
          <p:nvPr/>
        </p:nvSpPr>
        <p:spPr>
          <a:xfrm>
            <a:off x="5530625" y="2482651"/>
            <a:ext cx="19908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Basata su EfficientNet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Lavora con immagini a risoluzione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640x640</a:t>
            </a:r>
            <a:r>
              <a:rPr b="1" lang="ko" sz="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px</a:t>
            </a:r>
            <a:endParaRPr b="1" sz="7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Minore velocità 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di esecuzione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Maggiore precisione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sulle predizioni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Utilizzata per l’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analisi avanzata in differita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22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 Light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4 frame per secondo  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58" name="Google Shape;158;p29"/>
          <p:cNvSpPr/>
          <p:nvPr/>
        </p:nvSpPr>
        <p:spPr>
          <a:xfrm>
            <a:off x="1624750" y="1878075"/>
            <a:ext cx="20814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EfficientDet - Lite 0</a:t>
            </a:r>
            <a:endParaRPr sz="16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9" name="Google Shape;159;p29"/>
          <p:cNvSpPr/>
          <p:nvPr/>
        </p:nvSpPr>
        <p:spPr>
          <a:xfrm>
            <a:off x="5485325" y="1878075"/>
            <a:ext cx="20814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EfficientDet - Lite 4</a:t>
            </a:r>
            <a:endParaRPr sz="16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/>
        </p:nvSpPr>
        <p:spPr>
          <a:xfrm>
            <a:off x="5733400" y="1262475"/>
            <a:ext cx="23748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Durante l’allenamento della rete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EfficientDet-Lite 4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abbiamo notato che l’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accuracy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sul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training set aumentava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mentre quella sul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validation set stagnava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65" name="Google Shape;165;p30"/>
          <p:cNvSpPr/>
          <p:nvPr/>
        </p:nvSpPr>
        <p:spPr>
          <a:xfrm>
            <a:off x="5733405" y="932348"/>
            <a:ext cx="2248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Overfitting</a:t>
            </a:r>
            <a:endParaRPr sz="1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66" name="Google Shape;166;p30"/>
          <p:cNvSpPr txBox="1"/>
          <p:nvPr/>
        </p:nvSpPr>
        <p:spPr>
          <a:xfrm>
            <a:off x="5733400" y="3425275"/>
            <a:ext cx="23748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Abbiamo quindi deciso di fare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data augmentation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sul dataset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WWMR-DB di partenza. </a:t>
            </a:r>
            <a:b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L’accuracy finale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è dell’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81%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67" name="Google Shape;167;p30"/>
          <p:cNvSpPr/>
          <p:nvPr/>
        </p:nvSpPr>
        <p:spPr>
          <a:xfrm>
            <a:off x="5733405" y="3095152"/>
            <a:ext cx="2248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No overfitting</a:t>
            </a:r>
            <a:endParaRPr sz="1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68" name="Google Shape;168;p30"/>
          <p:cNvSpPr txBox="1"/>
          <p:nvPr/>
        </p:nvSpPr>
        <p:spPr>
          <a:xfrm>
            <a:off x="553159" y="828473"/>
            <a:ext cx="26664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Training e    </a:t>
            </a:r>
            <a:br>
              <a:rPr lang="ko" sz="2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r>
              <a:rPr lang="ko" sz="2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 Risultati</a:t>
            </a:r>
            <a:endParaRPr sz="24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69" name="Google Shape;1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3525" y="770148"/>
            <a:ext cx="2469250" cy="1496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30"/>
          <p:cNvGrpSpPr/>
          <p:nvPr/>
        </p:nvGrpSpPr>
        <p:grpSpPr>
          <a:xfrm>
            <a:off x="3119123" y="1789323"/>
            <a:ext cx="735900" cy="735900"/>
            <a:chOff x="3423923" y="1789323"/>
            <a:chExt cx="735900" cy="735900"/>
          </a:xfrm>
        </p:grpSpPr>
        <p:sp>
          <p:nvSpPr>
            <p:cNvPr id="171" name="Google Shape;171;p30"/>
            <p:cNvSpPr/>
            <p:nvPr/>
          </p:nvSpPr>
          <p:spPr>
            <a:xfrm>
              <a:off x="3423923" y="1789323"/>
              <a:ext cx="735900" cy="735900"/>
            </a:xfrm>
            <a:prstGeom prst="ellipse">
              <a:avLst/>
            </a:prstGeom>
            <a:solidFill>
              <a:srgbClr val="3B5CF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172" name="Google Shape;172;p3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657793" y="2029899"/>
              <a:ext cx="268160" cy="25475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3" name="Google Shape;17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3525" y="2921452"/>
            <a:ext cx="2469250" cy="149653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0"/>
          <p:cNvSpPr txBox="1"/>
          <p:nvPr/>
        </p:nvSpPr>
        <p:spPr>
          <a:xfrm>
            <a:off x="346825" y="1995875"/>
            <a:ext cx="2374800" cy="19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Dopo un allenamento di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50 epoche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, per entrambe le reti neurali, abbiamo raggiunto delle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precisioni medie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del: 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-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61%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 -&gt; EfficientDet - Lite 0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-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66%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-&gt;</a:t>
            </a:r>
            <a:r>
              <a:rPr lang="ko" sz="9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EfficientDet - Lite 4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Il secondo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risultato ottenuto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non rispecchiava ciò che ci aspettavamo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175" name="Google Shape;175;p30"/>
          <p:cNvGrpSpPr/>
          <p:nvPr/>
        </p:nvGrpSpPr>
        <p:grpSpPr>
          <a:xfrm>
            <a:off x="3119123" y="3952127"/>
            <a:ext cx="735900" cy="735900"/>
            <a:chOff x="3423923" y="3952127"/>
            <a:chExt cx="735900" cy="735900"/>
          </a:xfrm>
        </p:grpSpPr>
        <p:sp>
          <p:nvSpPr>
            <p:cNvPr id="176" name="Google Shape;176;p30"/>
            <p:cNvSpPr/>
            <p:nvPr/>
          </p:nvSpPr>
          <p:spPr>
            <a:xfrm>
              <a:off x="3423923" y="3952127"/>
              <a:ext cx="735900" cy="735900"/>
            </a:xfrm>
            <a:prstGeom prst="ellipse">
              <a:avLst/>
            </a:prstGeom>
            <a:solidFill>
              <a:srgbClr val="3B5CF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177" name="Google Shape;177;p3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flipH="1" rot="10800000">
              <a:off x="3657788" y="4185988"/>
              <a:ext cx="268160" cy="26816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/>
        </p:nvSpPr>
        <p:spPr>
          <a:xfrm>
            <a:off x="902188" y="1594344"/>
            <a:ext cx="337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Di cosa si tratta?</a:t>
            </a:r>
            <a:endParaRPr sz="1100"/>
          </a:p>
        </p:txBody>
      </p:sp>
      <p:sp>
        <p:nvSpPr>
          <p:cNvPr id="183" name="Google Shape;183;p31"/>
          <p:cNvSpPr txBox="1"/>
          <p:nvPr/>
        </p:nvSpPr>
        <p:spPr>
          <a:xfrm>
            <a:off x="902188" y="2013403"/>
            <a:ext cx="3375900" cy="9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È un’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applicazione Android </a:t>
            </a:r>
            <a: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basata su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modello asincrono a callback </a:t>
            </a:r>
            <a: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che sfrutta le API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CameraX </a:t>
            </a:r>
            <a: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MediaStore</a:t>
            </a:r>
            <a: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br>
              <a:rPr lang="ko" sz="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Tre classi principali: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4" name="Google Shape;184;p31"/>
          <p:cNvSpPr txBox="1"/>
          <p:nvPr/>
        </p:nvSpPr>
        <p:spPr>
          <a:xfrm>
            <a:off x="1023406" y="3066046"/>
            <a:ext cx="3254700" cy="15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133350" lvl="0" marL="127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Una classe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MainActivity 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 gestire i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permessi 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 lo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startup</a:t>
            </a:r>
            <a:b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endParaRPr sz="5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133350" lvl="0" marL="127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Una classe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CameraProvider 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 gestire la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camera 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 le funzionalità di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live detection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tramite la </a:t>
            </a:r>
            <a:r>
              <a:rPr i="1"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CNN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EfficientDet - Lite 0</a:t>
            </a:r>
            <a:b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endParaRPr sz="5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133350" lvl="0" marL="127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Una classe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AnalyzeActivity 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 le funzionalità di </a:t>
            </a:r>
            <a:r>
              <a:rPr b="1" lang="ko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analisi avanzata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tramite 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la </a:t>
            </a:r>
            <a:r>
              <a:rPr i="1"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CNN</a:t>
            </a:r>
            <a:r>
              <a:rPr lang="ko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EfficientDet - Lite 4</a:t>
            </a:r>
            <a:endParaRPr sz="11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85" name="Google Shape;185;p31"/>
          <p:cNvSpPr/>
          <p:nvPr/>
        </p:nvSpPr>
        <p:spPr>
          <a:xfrm>
            <a:off x="669998" y="494481"/>
            <a:ext cx="3613207" cy="955241"/>
          </a:xfrm>
          <a:custGeom>
            <a:rect b="b" l="l" r="r" t="t"/>
            <a:pathLst>
              <a:path extrusionOk="0" h="1273655" w="4817610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89000" lIns="189000" spcFirstLastPara="1" rIns="189000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Architettura Applicazione</a:t>
            </a:r>
            <a:endParaRPr sz="21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86" name="Google Shape;186;p31"/>
          <p:cNvPicPr preferRelativeResize="0"/>
          <p:nvPr/>
        </p:nvPicPr>
        <p:blipFill rotWithShape="1">
          <a:blip r:embed="rId3">
            <a:alphaModFix/>
          </a:blip>
          <a:srcRect b="0" l="0" r="0" t="9"/>
          <a:stretch/>
        </p:blipFill>
        <p:spPr>
          <a:xfrm>
            <a:off x="4871437" y="1064150"/>
            <a:ext cx="1653000" cy="3579600"/>
          </a:xfrm>
          <a:prstGeom prst="roundRect">
            <a:avLst>
              <a:gd fmla="val 19246" name="adj"/>
            </a:avLst>
          </a:prstGeom>
          <a:noFill/>
          <a:ln>
            <a:noFill/>
          </a:ln>
        </p:spPr>
      </p:pic>
      <p:grpSp>
        <p:nvGrpSpPr>
          <p:cNvPr id="187" name="Google Shape;187;p31"/>
          <p:cNvGrpSpPr/>
          <p:nvPr/>
        </p:nvGrpSpPr>
        <p:grpSpPr>
          <a:xfrm>
            <a:off x="6989124" y="409025"/>
            <a:ext cx="1653000" cy="3579600"/>
            <a:chOff x="6960274" y="561425"/>
            <a:chExt cx="1653000" cy="3579600"/>
          </a:xfrm>
        </p:grpSpPr>
        <p:pic>
          <p:nvPicPr>
            <p:cNvPr id="188" name="Google Shape;188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960274" y="561425"/>
              <a:ext cx="1653000" cy="3579600"/>
            </a:xfrm>
            <a:prstGeom prst="roundRect">
              <a:avLst>
                <a:gd fmla="val 19246" name="adj"/>
              </a:avLst>
            </a:prstGeom>
            <a:noFill/>
            <a:ln>
              <a:noFill/>
            </a:ln>
          </p:spPr>
        </p:pic>
        <p:sp>
          <p:nvSpPr>
            <p:cNvPr id="189" name="Google Shape;189;p31"/>
            <p:cNvSpPr txBox="1"/>
            <p:nvPr/>
          </p:nvSpPr>
          <p:spPr>
            <a:xfrm>
              <a:off x="6991425" y="3571250"/>
              <a:ext cx="390600" cy="400200"/>
            </a:xfrm>
            <a:prstGeom prst="rect">
              <a:avLst/>
            </a:prstGeom>
            <a:solidFill>
              <a:srgbClr val="13131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" name="Google Shape;190;p31"/>
          <p:cNvSpPr txBox="1"/>
          <p:nvPr/>
        </p:nvSpPr>
        <p:spPr>
          <a:xfrm>
            <a:off x="5077675" y="546875"/>
            <a:ext cx="124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MainActivity</a:t>
            </a:r>
            <a:endParaRPr/>
          </a:p>
        </p:txBody>
      </p:sp>
      <p:sp>
        <p:nvSpPr>
          <p:cNvPr id="191" name="Google Shape;191;p31"/>
          <p:cNvSpPr txBox="1"/>
          <p:nvPr/>
        </p:nvSpPr>
        <p:spPr>
          <a:xfrm>
            <a:off x="7117750" y="4128275"/>
            <a:ext cx="140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Analyze</a:t>
            </a:r>
            <a:r>
              <a:rPr lang="ko"/>
              <a:t>Activity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/>
          <p:nvPr/>
        </p:nvSpPr>
        <p:spPr>
          <a:xfrm>
            <a:off x="663300" y="1895400"/>
            <a:ext cx="36963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CameraProvider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utilizza gli usecase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CameraX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 implementare le funzionalità principali utilizzate da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MainActivity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:</a:t>
            </a:r>
            <a:b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endParaRPr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▪"/>
            </a:pP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ImagePreview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permette lo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streaming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 frame, la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selezione della camera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il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pintch-to-zoom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ed il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tap-to-focus</a:t>
            </a:r>
            <a:b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b="1" sz="6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▪"/>
            </a:pP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ImageCapture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permette di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acquisire i frame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di lanciare istanze di AnalizeActivity </a:t>
            </a:r>
            <a:b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endParaRPr sz="6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▪"/>
            </a:pP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ImageAnalysis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permette di sfruttare </a:t>
            </a:r>
            <a:b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la rete EfficientDet - Lite 0 per la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live detection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delle mascherine</a:t>
            </a:r>
            <a:endParaRPr b="1"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97" name="Google Shape;197;p32"/>
          <p:cNvPicPr preferRelativeResize="0"/>
          <p:nvPr/>
        </p:nvPicPr>
        <p:blipFill rotWithShape="1">
          <a:blip r:embed="rId3">
            <a:alphaModFix/>
          </a:blip>
          <a:srcRect b="0" l="504" r="514" t="0"/>
          <a:stretch/>
        </p:blipFill>
        <p:spPr>
          <a:xfrm>
            <a:off x="5988851" y="611974"/>
            <a:ext cx="1840800" cy="4027800"/>
          </a:xfrm>
          <a:prstGeom prst="roundRect">
            <a:avLst>
              <a:gd fmla="val 13265" name="adj"/>
            </a:avLst>
          </a:prstGeom>
          <a:noFill/>
          <a:ln>
            <a:noFill/>
          </a:ln>
        </p:spPr>
      </p:pic>
      <p:sp>
        <p:nvSpPr>
          <p:cNvPr id="198" name="Google Shape;198;p32"/>
          <p:cNvSpPr/>
          <p:nvPr/>
        </p:nvSpPr>
        <p:spPr>
          <a:xfrm>
            <a:off x="663310" y="503802"/>
            <a:ext cx="3598888" cy="1175652"/>
          </a:xfrm>
          <a:custGeom>
            <a:rect b="b" l="l" r="r" t="t"/>
            <a:pathLst>
              <a:path extrusionOk="0" h="3985260" w="12199620">
                <a:moveTo>
                  <a:pt x="12195429" y="2954350"/>
                </a:moveTo>
                <a:lnTo>
                  <a:pt x="12195429" y="595046"/>
                </a:lnTo>
                <a:cubicBezTo>
                  <a:pt x="12195429" y="270281"/>
                  <a:pt x="11929719" y="4572"/>
                  <a:pt x="11604955" y="4572"/>
                </a:cubicBezTo>
                <a:lnTo>
                  <a:pt x="595046" y="4572"/>
                </a:lnTo>
                <a:cubicBezTo>
                  <a:pt x="270281" y="4572"/>
                  <a:pt x="4572" y="270281"/>
                  <a:pt x="4572" y="595046"/>
                </a:cubicBezTo>
                <a:lnTo>
                  <a:pt x="4572" y="2954350"/>
                </a:lnTo>
                <a:cubicBezTo>
                  <a:pt x="4572" y="3279115"/>
                  <a:pt x="270281" y="3544824"/>
                  <a:pt x="595046" y="3544824"/>
                </a:cubicBezTo>
                <a:lnTo>
                  <a:pt x="11312119" y="3544824"/>
                </a:lnTo>
                <a:cubicBezTo>
                  <a:pt x="11455985" y="3701644"/>
                  <a:pt x="11669496" y="3876446"/>
                  <a:pt x="11989156" y="3985031"/>
                </a:cubicBezTo>
                <a:cubicBezTo>
                  <a:pt x="12018188" y="3994861"/>
                  <a:pt x="12045010" y="3965753"/>
                  <a:pt x="12031370" y="3938854"/>
                </a:cubicBezTo>
                <a:cubicBezTo>
                  <a:pt x="11984964" y="3847033"/>
                  <a:pt x="11891010" y="3709264"/>
                  <a:pt x="11879809" y="3476396"/>
                </a:cubicBezTo>
                <a:cubicBezTo>
                  <a:pt x="12067108" y="3377032"/>
                  <a:pt x="12195429" y="3179979"/>
                  <a:pt x="12195429" y="2954350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89000" lIns="189000" spcFirstLastPara="1" rIns="1890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API CameraX</a:t>
            </a:r>
            <a:endParaRPr sz="11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99" name="Google Shape;19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943330">
            <a:off x="5913926" y="2670248"/>
            <a:ext cx="3620549" cy="2446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954037">
            <a:off x="3899964" y="3373973"/>
            <a:ext cx="3443483" cy="193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8898421">
            <a:off x="4654065" y="-498321"/>
            <a:ext cx="3443469" cy="210559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2"/>
          <p:cNvSpPr/>
          <p:nvPr/>
        </p:nvSpPr>
        <p:spPr>
          <a:xfrm>
            <a:off x="4992425" y="3857075"/>
            <a:ext cx="806400" cy="926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 txBox="1"/>
          <p:nvPr/>
        </p:nvSpPr>
        <p:spPr>
          <a:xfrm>
            <a:off x="4648500" y="4405175"/>
            <a:ext cx="1302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Poppins"/>
                <a:ea typeface="Poppins"/>
                <a:cs typeface="Poppins"/>
                <a:sym typeface="Poppins"/>
              </a:rPr>
              <a:t>Switch Camera 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4" name="Google Shape;204;p32"/>
          <p:cNvSpPr/>
          <p:nvPr/>
        </p:nvSpPr>
        <p:spPr>
          <a:xfrm>
            <a:off x="7883775" y="3699748"/>
            <a:ext cx="662400" cy="477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2"/>
          <p:cNvSpPr/>
          <p:nvPr/>
        </p:nvSpPr>
        <p:spPr>
          <a:xfrm>
            <a:off x="7883775" y="3699750"/>
            <a:ext cx="464100" cy="545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2"/>
          <p:cNvSpPr txBox="1"/>
          <p:nvPr/>
        </p:nvSpPr>
        <p:spPr>
          <a:xfrm>
            <a:off x="7760925" y="3662925"/>
            <a:ext cx="107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Poppins"/>
                <a:ea typeface="Poppins"/>
                <a:cs typeface="Poppins"/>
                <a:sym typeface="Poppins"/>
              </a:rPr>
              <a:t>Take picture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7" name="Google Shape;207;p32"/>
          <p:cNvSpPr/>
          <p:nvPr/>
        </p:nvSpPr>
        <p:spPr>
          <a:xfrm>
            <a:off x="5600200" y="416225"/>
            <a:ext cx="464100" cy="338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2"/>
          <p:cNvSpPr/>
          <p:nvPr/>
        </p:nvSpPr>
        <p:spPr>
          <a:xfrm>
            <a:off x="5798825" y="453650"/>
            <a:ext cx="253800" cy="338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2"/>
          <p:cNvSpPr/>
          <p:nvPr/>
        </p:nvSpPr>
        <p:spPr>
          <a:xfrm>
            <a:off x="5828800" y="329025"/>
            <a:ext cx="464100" cy="282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2"/>
          <p:cNvSpPr txBox="1"/>
          <p:nvPr/>
        </p:nvSpPr>
        <p:spPr>
          <a:xfrm>
            <a:off x="5313975" y="293475"/>
            <a:ext cx="1302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Poppins"/>
                <a:ea typeface="Poppins"/>
                <a:cs typeface="Poppins"/>
                <a:sym typeface="Poppins"/>
              </a:rPr>
              <a:t>Live Detection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1" name="Google Shape;21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211705">
            <a:off x="4015365" y="1495548"/>
            <a:ext cx="3443481" cy="193695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2"/>
          <p:cNvSpPr/>
          <p:nvPr/>
        </p:nvSpPr>
        <p:spPr>
          <a:xfrm>
            <a:off x="4911400" y="1679450"/>
            <a:ext cx="994800" cy="926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2"/>
          <p:cNvSpPr txBox="1"/>
          <p:nvPr/>
        </p:nvSpPr>
        <p:spPr>
          <a:xfrm>
            <a:off x="4648500" y="2287025"/>
            <a:ext cx="1302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Poppins"/>
                <a:ea typeface="Poppins"/>
                <a:cs typeface="Poppins"/>
                <a:sym typeface="Poppins"/>
              </a:rPr>
              <a:t>Pintch to zoom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4" name="Google Shape;21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588295">
            <a:off x="6529965" y="962148"/>
            <a:ext cx="3443481" cy="193695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2"/>
          <p:cNvSpPr/>
          <p:nvPr/>
        </p:nvSpPr>
        <p:spPr>
          <a:xfrm rot="10800000">
            <a:off x="7970336" y="1591771"/>
            <a:ext cx="994800" cy="926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2"/>
          <p:cNvSpPr txBox="1"/>
          <p:nvPr/>
        </p:nvSpPr>
        <p:spPr>
          <a:xfrm flipH="1">
            <a:off x="8082636" y="1530546"/>
            <a:ext cx="1302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Poppins"/>
                <a:ea typeface="Poppins"/>
                <a:cs typeface="Poppins"/>
                <a:sym typeface="Poppins"/>
              </a:rPr>
              <a:t>Tap to focus</a:t>
            </a:r>
            <a:endParaRPr sz="11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/>
        </p:nvSpPr>
        <p:spPr>
          <a:xfrm>
            <a:off x="663300" y="1895400"/>
            <a:ext cx="3696300" cy="13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AnalyzeActivity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utilizza il frame acquisito da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CameraProvider 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per: </a:t>
            </a:r>
            <a:b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endParaRPr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▪"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Eseguire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un’analisi accurata</a:t>
            </a: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tramite la rete </a:t>
            </a:r>
            <a:r>
              <a:rPr b="1" lang="ko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EfficientDet -Lite 4</a:t>
            </a:r>
            <a:br>
              <a:rPr b="1" lang="ko" sz="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b="1" sz="6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▪"/>
            </a:pPr>
            <a:r>
              <a:rPr lang="ko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Salvarlo nella galleria del telefono tramite l’API MediaStore</a:t>
            </a:r>
            <a:endParaRPr b="1" sz="6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2" name="Google Shape;222;p33"/>
          <p:cNvSpPr/>
          <p:nvPr/>
        </p:nvSpPr>
        <p:spPr>
          <a:xfrm>
            <a:off x="663310" y="503802"/>
            <a:ext cx="3598888" cy="1175652"/>
          </a:xfrm>
          <a:custGeom>
            <a:rect b="b" l="l" r="r" t="t"/>
            <a:pathLst>
              <a:path extrusionOk="0" h="3985260" w="12199620">
                <a:moveTo>
                  <a:pt x="12195429" y="2954350"/>
                </a:moveTo>
                <a:lnTo>
                  <a:pt x="12195429" y="595046"/>
                </a:lnTo>
                <a:cubicBezTo>
                  <a:pt x="12195429" y="270281"/>
                  <a:pt x="11929719" y="4572"/>
                  <a:pt x="11604955" y="4572"/>
                </a:cubicBezTo>
                <a:lnTo>
                  <a:pt x="595046" y="4572"/>
                </a:lnTo>
                <a:cubicBezTo>
                  <a:pt x="270281" y="4572"/>
                  <a:pt x="4572" y="270281"/>
                  <a:pt x="4572" y="595046"/>
                </a:cubicBezTo>
                <a:lnTo>
                  <a:pt x="4572" y="2954350"/>
                </a:lnTo>
                <a:cubicBezTo>
                  <a:pt x="4572" y="3279115"/>
                  <a:pt x="270281" y="3544824"/>
                  <a:pt x="595046" y="3544824"/>
                </a:cubicBezTo>
                <a:lnTo>
                  <a:pt x="11312119" y="3544824"/>
                </a:lnTo>
                <a:cubicBezTo>
                  <a:pt x="11455985" y="3701644"/>
                  <a:pt x="11669496" y="3876446"/>
                  <a:pt x="11989156" y="3985031"/>
                </a:cubicBezTo>
                <a:cubicBezTo>
                  <a:pt x="12018188" y="3994861"/>
                  <a:pt x="12045010" y="3965753"/>
                  <a:pt x="12031370" y="3938854"/>
                </a:cubicBezTo>
                <a:cubicBezTo>
                  <a:pt x="11984964" y="3847033"/>
                  <a:pt x="11891010" y="3709264"/>
                  <a:pt x="11879809" y="3476396"/>
                </a:cubicBezTo>
                <a:cubicBezTo>
                  <a:pt x="12067108" y="3377032"/>
                  <a:pt x="12195429" y="3179979"/>
                  <a:pt x="12195429" y="2954350"/>
                </a:cubicBezTo>
                <a:close/>
              </a:path>
            </a:pathLst>
          </a:custGeom>
          <a:solidFill>
            <a:srgbClr val="3C5CF6"/>
          </a:solidFill>
          <a:ln>
            <a:noFill/>
          </a:ln>
        </p:spPr>
        <p:txBody>
          <a:bodyPr anchorCtr="0" anchor="ctr" bIns="189000" lIns="189000" spcFirstLastPara="1" rIns="18900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API MediaStore</a:t>
            </a:r>
            <a:endParaRPr sz="11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223" name="Google Shape;223;p33"/>
          <p:cNvGrpSpPr/>
          <p:nvPr/>
        </p:nvGrpSpPr>
        <p:grpSpPr>
          <a:xfrm>
            <a:off x="3657424" y="611974"/>
            <a:ext cx="6108036" cy="5743078"/>
            <a:chOff x="3657424" y="611974"/>
            <a:chExt cx="6108036" cy="5743078"/>
          </a:xfrm>
        </p:grpSpPr>
        <p:pic>
          <p:nvPicPr>
            <p:cNvPr id="224" name="Google Shape;224;p33"/>
            <p:cNvPicPr preferRelativeResize="0"/>
            <p:nvPr/>
          </p:nvPicPr>
          <p:blipFill rotWithShape="1">
            <a:blip r:embed="rId3">
              <a:alphaModFix/>
            </a:blip>
            <a:srcRect b="0" l="475" r="475" t="0"/>
            <a:stretch/>
          </p:blipFill>
          <p:spPr>
            <a:xfrm>
              <a:off x="5684051" y="611974"/>
              <a:ext cx="1840800" cy="4027800"/>
            </a:xfrm>
            <a:prstGeom prst="roundRect">
              <a:avLst>
                <a:gd fmla="val 13265" name="adj"/>
              </a:avLst>
            </a:prstGeom>
            <a:noFill/>
            <a:ln>
              <a:noFill/>
            </a:ln>
          </p:spPr>
        </p:pic>
        <p:pic>
          <p:nvPicPr>
            <p:cNvPr id="225" name="Google Shape;225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-2954037">
              <a:off x="6185964" y="3450173"/>
              <a:ext cx="3443483" cy="19369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33"/>
            <p:cNvSpPr/>
            <p:nvPr/>
          </p:nvSpPr>
          <p:spPr>
            <a:xfrm flipH="1">
              <a:off x="7730586" y="3872500"/>
              <a:ext cx="806400" cy="9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3"/>
            <p:cNvSpPr txBox="1"/>
            <p:nvPr/>
          </p:nvSpPr>
          <p:spPr>
            <a:xfrm flipH="1">
              <a:off x="7654511" y="4481375"/>
              <a:ext cx="13026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>
                  <a:latin typeface="Poppins"/>
                  <a:ea typeface="Poppins"/>
                  <a:cs typeface="Poppins"/>
                  <a:sym typeface="Poppins"/>
                </a:rPr>
                <a:t>Save to gallery</a:t>
              </a:r>
              <a:endParaRPr sz="11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28" name="Google Shape;228;p33"/>
            <p:cNvSpPr/>
            <p:nvPr/>
          </p:nvSpPr>
          <p:spPr>
            <a:xfrm>
              <a:off x="7524850" y="3562138"/>
              <a:ext cx="308700" cy="477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9" name="Google Shape;229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8516488">
              <a:off x="4026725" y="2577522"/>
              <a:ext cx="3620550" cy="244682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3"/>
            <p:cNvSpPr/>
            <p:nvPr/>
          </p:nvSpPr>
          <p:spPr>
            <a:xfrm flipH="1">
              <a:off x="5021650" y="3518497"/>
              <a:ext cx="662400" cy="59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3"/>
            <p:cNvSpPr txBox="1"/>
            <p:nvPr/>
          </p:nvSpPr>
          <p:spPr>
            <a:xfrm flipH="1">
              <a:off x="4987075" y="3518500"/>
              <a:ext cx="8064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>
                  <a:latin typeface="Poppins"/>
                  <a:ea typeface="Poppins"/>
                  <a:cs typeface="Poppins"/>
                  <a:sym typeface="Poppins"/>
                </a:rPr>
                <a:t>Analyze</a:t>
              </a:r>
              <a:endParaRPr sz="11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32" name="Google Shape;232;p33"/>
            <p:cNvSpPr txBox="1"/>
            <p:nvPr/>
          </p:nvSpPr>
          <p:spPr>
            <a:xfrm>
              <a:off x="5747825" y="4039750"/>
              <a:ext cx="390600" cy="400200"/>
            </a:xfrm>
            <a:prstGeom prst="rect">
              <a:avLst/>
            </a:prstGeom>
            <a:solidFill>
              <a:srgbClr val="13131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PTMON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